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4" r:id="rId2"/>
    <p:sldId id="270" r:id="rId3"/>
    <p:sldId id="269" r:id="rId4"/>
    <p:sldId id="268" r:id="rId5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FFFF"/>
    <a:srgbClr val="0000FF"/>
    <a:srgbClr val="FF33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rotY val="60"/>
      <c:depthPercent val="100"/>
      <c:rAngAx val="0"/>
      <c:perspective val="30"/>
    </c:view3D>
    <c:floor>
      <c:thickness val="0"/>
    </c:floor>
    <c:sideWall>
      <c:thickness val="0"/>
      <c:spPr>
        <a:noFill/>
        <a:ln w="25396">
          <a:noFill/>
        </a:ln>
      </c:spPr>
    </c:sideWall>
    <c:backWall>
      <c:thickness val="0"/>
      <c:spPr>
        <a:noFill/>
        <a:ln w="25396">
          <a:noFill/>
        </a:ln>
      </c:spPr>
    </c:backWall>
    <c:plotArea>
      <c:layout>
        <c:manualLayout>
          <c:layoutTarget val="inner"/>
          <c:xMode val="edge"/>
          <c:yMode val="edge"/>
          <c:x val="7.7613042995222759E-2"/>
          <c:y val="4.9073079671531697E-2"/>
          <c:w val="0.45878213531829803"/>
          <c:h val="0.9124572578355491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Муниципальная программа "Развитие образования"</c:v>
                </c:pt>
              </c:strCache>
            </c:strRef>
          </c:tx>
          <c:spPr>
            <a:solidFill>
              <a:srgbClr val="0000FF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cat>
            <c:strRef>
              <c:f>Лист1!$A$2:$A$5</c:f>
              <c:strCache>
                <c:ptCount val="4"/>
                <c:pt idx="0">
                  <c:v>исполнение 2016 год</c:v>
                </c:pt>
                <c:pt idx="1">
                  <c:v>план 2017 год</c:v>
                </c:pt>
                <c:pt idx="2">
                  <c:v>план 2018 год</c:v>
                </c:pt>
                <c:pt idx="3">
                  <c:v>план 2019 год 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270318.59999999998</c:v>
                </c:pt>
                <c:pt idx="1">
                  <c:v>270785.5</c:v>
                </c:pt>
                <c:pt idx="2">
                  <c:v>269677.7</c:v>
                </c:pt>
                <c:pt idx="3">
                  <c:v>269677.7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Муниципальная программа "Реформирование и модернизация жилищно-коммунального хозяйства и повышение энергетической эффективности"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исполнение 2016 год</c:v>
                </c:pt>
                <c:pt idx="1">
                  <c:v>план 2017 год</c:v>
                </c:pt>
                <c:pt idx="2">
                  <c:v>план 2018 год</c:v>
                </c:pt>
                <c:pt idx="3">
                  <c:v>план 2019 год </c:v>
                </c:pt>
              </c:strCache>
            </c:strRef>
          </c:cat>
          <c:val>
            <c:numRef>
              <c:f>Лист1!$C$2:$C$5</c:f>
              <c:numCache>
                <c:formatCode>#,##0.0</c:formatCode>
                <c:ptCount val="4"/>
                <c:pt idx="0">
                  <c:v>21175.599999999999</c:v>
                </c:pt>
                <c:pt idx="1">
                  <c:v>19404.7</c:v>
                </c:pt>
                <c:pt idx="2">
                  <c:v>19182.900000000001</c:v>
                </c:pt>
                <c:pt idx="3">
                  <c:v>19182.900000000001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Муниципальная программа "Система социальной защиты населения г.Бородино"</c:v>
                </c:pt>
              </c:strCache>
            </c:strRef>
          </c:tx>
          <c:spPr>
            <a:solidFill>
              <a:srgbClr val="FF330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исполнение 2016 год</c:v>
                </c:pt>
                <c:pt idx="1">
                  <c:v>план 2017 год</c:v>
                </c:pt>
                <c:pt idx="2">
                  <c:v>план 2018 год</c:v>
                </c:pt>
                <c:pt idx="3">
                  <c:v>план 2019 год </c:v>
                </c:pt>
              </c:strCache>
            </c:strRef>
          </c:cat>
          <c:val>
            <c:numRef>
              <c:f>Лист1!$D$2:$D$5</c:f>
              <c:numCache>
                <c:formatCode>#,##0.0</c:formatCode>
                <c:ptCount val="4"/>
                <c:pt idx="0">
                  <c:v>41805.5</c:v>
                </c:pt>
                <c:pt idx="1">
                  <c:v>41626.699999999997</c:v>
                </c:pt>
                <c:pt idx="2">
                  <c:v>41626.699999999997</c:v>
                </c:pt>
                <c:pt idx="3">
                  <c:v>41626.699999999997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Муниципальная программа "Защита от чрезвычайных ситуаций природного и техногенного характера и обеспечение безопасности населения города Бородино"</c:v>
                </c:pt>
              </c:strCache>
            </c:strRef>
          </c:tx>
          <c:spPr>
            <a:solidFill>
              <a:srgbClr val="00FFFF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исполнение 2016 год</c:v>
                </c:pt>
                <c:pt idx="1">
                  <c:v>план 2017 год</c:v>
                </c:pt>
                <c:pt idx="2">
                  <c:v>план 2018 год</c:v>
                </c:pt>
                <c:pt idx="3">
                  <c:v>план 2019 год </c:v>
                </c:pt>
              </c:strCache>
            </c:strRef>
          </c:cat>
          <c:val>
            <c:numRef>
              <c:f>Лист1!$E$2:$E$5</c:f>
              <c:numCache>
                <c:formatCode>#,##0.0</c:formatCode>
                <c:ptCount val="4"/>
                <c:pt idx="0">
                  <c:v>2409.1999999999998</c:v>
                </c:pt>
                <c:pt idx="1">
                  <c:v>2456.4</c:v>
                </c:pt>
                <c:pt idx="2">
                  <c:v>2456.4</c:v>
                </c:pt>
                <c:pt idx="3">
                  <c:v>2456.4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Муниципальная программа "Развитие культуры"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исполнение 2016 год</c:v>
                </c:pt>
                <c:pt idx="1">
                  <c:v>план 2017 год</c:v>
                </c:pt>
                <c:pt idx="2">
                  <c:v>план 2018 год</c:v>
                </c:pt>
                <c:pt idx="3">
                  <c:v>план 2019 год </c:v>
                </c:pt>
              </c:strCache>
            </c:strRef>
          </c:cat>
          <c:val>
            <c:numRef>
              <c:f>Лист1!$F$2:$F$5</c:f>
              <c:numCache>
                <c:formatCode>#,##0.0</c:formatCode>
                <c:ptCount val="4"/>
                <c:pt idx="0">
                  <c:v>349.2</c:v>
                </c:pt>
                <c:pt idx="1">
                  <c:v>349.2</c:v>
                </c:pt>
                <c:pt idx="2">
                  <c:v>349.2</c:v>
                </c:pt>
                <c:pt idx="3">
                  <c:v>349.2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Муниципальная программа "Развитие физической культуры и спорта в городе Бородино"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исполнение 2016 год</c:v>
                </c:pt>
                <c:pt idx="1">
                  <c:v>план 2017 год</c:v>
                </c:pt>
                <c:pt idx="2">
                  <c:v>план 2018 год</c:v>
                </c:pt>
                <c:pt idx="3">
                  <c:v>план 2019 год </c:v>
                </c:pt>
              </c:strCache>
            </c:strRef>
          </c:cat>
          <c:val>
            <c:numRef>
              <c:f>Лист1!$G$2:$G$5</c:f>
              <c:numCache>
                <c:formatCode>#,##0.0</c:formatCode>
                <c:ptCount val="4"/>
                <c:pt idx="0">
                  <c:v>59125</c:v>
                </c:pt>
                <c:pt idx="1">
                  <c:v>57030.2</c:v>
                </c:pt>
                <c:pt idx="2">
                  <c:v>56661.599999999999</c:v>
                </c:pt>
                <c:pt idx="3">
                  <c:v>56661.599999999999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Муниципальная программа "Молодежь Бородино в 21 веке"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исполнение 2016 год</c:v>
                </c:pt>
                <c:pt idx="1">
                  <c:v>план 2017 год</c:v>
                </c:pt>
                <c:pt idx="2">
                  <c:v>план 2018 год</c:v>
                </c:pt>
                <c:pt idx="3">
                  <c:v>план 2019 год </c:v>
                </c:pt>
              </c:strCache>
            </c:strRef>
          </c:cat>
          <c:val>
            <c:numRef>
              <c:f>Лист1!$H$2:$H$5</c:f>
              <c:numCache>
                <c:formatCode>#,##0.0</c:formatCode>
                <c:ptCount val="4"/>
                <c:pt idx="0">
                  <c:v>25284.7</c:v>
                </c:pt>
                <c:pt idx="1">
                  <c:v>26891.9</c:v>
                </c:pt>
                <c:pt idx="2">
                  <c:v>26831.9</c:v>
                </c:pt>
                <c:pt idx="3">
                  <c:v>26831.9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Муниципальная программа "Развитие малого и среднего предпринимательства на территории города Бородино"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исполнение 2016 год</c:v>
                </c:pt>
                <c:pt idx="1">
                  <c:v>план 2017 год</c:v>
                </c:pt>
                <c:pt idx="2">
                  <c:v>план 2018 год</c:v>
                </c:pt>
                <c:pt idx="3">
                  <c:v>план 2019 год </c:v>
                </c:pt>
              </c:strCache>
            </c:strRef>
          </c:cat>
          <c:val>
            <c:numRef>
              <c:f>Лист1!$I$2:$I$5</c:f>
              <c:numCache>
                <c:formatCode>#,##0.0</c:formatCode>
                <c:ptCount val="4"/>
                <c:pt idx="0">
                  <c:v>971.1</c:v>
                </c:pt>
                <c:pt idx="1">
                  <c:v>200</c:v>
                </c:pt>
                <c:pt idx="2">
                  <c:v>200</c:v>
                </c:pt>
                <c:pt idx="3">
                  <c:v>200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Муниципальная программа "Развитие транспортной системы города Бородино"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исполнение 2016 год</c:v>
                </c:pt>
                <c:pt idx="1">
                  <c:v>план 2017 год</c:v>
                </c:pt>
                <c:pt idx="2">
                  <c:v>план 2018 год</c:v>
                </c:pt>
                <c:pt idx="3">
                  <c:v>план 2019 год </c:v>
                </c:pt>
              </c:strCache>
            </c:strRef>
          </c:cat>
          <c:val>
            <c:numRef>
              <c:f>Лист1!$J$2:$J$5</c:f>
              <c:numCache>
                <c:formatCode>#,##0.0</c:formatCode>
                <c:ptCount val="4"/>
                <c:pt idx="0">
                  <c:v>20493.599999999999</c:v>
                </c:pt>
                <c:pt idx="1">
                  <c:v>3635</c:v>
                </c:pt>
                <c:pt idx="2">
                  <c:v>3635</c:v>
                </c:pt>
                <c:pt idx="3">
                  <c:v>3635</c:v>
                </c:pt>
              </c:numCache>
            </c:numRef>
          </c:val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Муниципальная программа "Создание условий для обеспечения доступным и комфортным жильем граждан города Бородино"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исполнение 2016 год</c:v>
                </c:pt>
                <c:pt idx="1">
                  <c:v>план 2017 год</c:v>
                </c:pt>
                <c:pt idx="2">
                  <c:v>план 2018 год</c:v>
                </c:pt>
                <c:pt idx="3">
                  <c:v>план 2019 год </c:v>
                </c:pt>
              </c:strCache>
            </c:strRef>
          </c:cat>
          <c:val>
            <c:numRef>
              <c:f>Лист1!$K$2:$K$5</c:f>
              <c:numCache>
                <c:formatCode>#,##0.0</c:formatCode>
                <c:ptCount val="4"/>
                <c:pt idx="0">
                  <c:v>501.2</c:v>
                </c:pt>
                <c:pt idx="1">
                  <c:v>474</c:v>
                </c:pt>
                <c:pt idx="2">
                  <c:v>235.4</c:v>
                </c:pt>
                <c:pt idx="3">
                  <c:v>235.4</c:v>
                </c:pt>
              </c:numCache>
            </c:numRef>
          </c:val>
        </c:ser>
        <c:ser>
          <c:idx val="10"/>
          <c:order val="10"/>
          <c:tx>
            <c:strRef>
              <c:f>Лист1!$L$1</c:f>
              <c:strCache>
                <c:ptCount val="1"/>
                <c:pt idx="0">
                  <c:v>Муниципальная программа "Управление муниципальными финансами"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исполнение 2016 год</c:v>
                </c:pt>
                <c:pt idx="1">
                  <c:v>план 2017 год</c:v>
                </c:pt>
                <c:pt idx="2">
                  <c:v>план 2018 год</c:v>
                </c:pt>
                <c:pt idx="3">
                  <c:v>план 2019 год </c:v>
                </c:pt>
              </c:strCache>
            </c:strRef>
          </c:cat>
          <c:val>
            <c:numRef>
              <c:f>Лист1!$L$2:$L$5</c:f>
              <c:numCache>
                <c:formatCode>#,##0.0</c:formatCode>
                <c:ptCount val="4"/>
                <c:pt idx="0">
                  <c:v>8729.9</c:v>
                </c:pt>
                <c:pt idx="1">
                  <c:v>9813.2000000000007</c:v>
                </c:pt>
                <c:pt idx="2">
                  <c:v>10813.2</c:v>
                </c:pt>
                <c:pt idx="3">
                  <c:v>10813.2</c:v>
                </c:pt>
              </c:numCache>
            </c:numRef>
          </c:val>
        </c:ser>
        <c:ser>
          <c:idx val="11"/>
          <c:order val="11"/>
          <c:tx>
            <c:strRef>
              <c:f>Лист1!$M$1</c:f>
              <c:strCache>
                <c:ptCount val="1"/>
                <c:pt idx="0">
                  <c:v>Муниципальная программа "Содействие развитию гражданского общества в городе Бородино"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исполнение 2016 год</c:v>
                </c:pt>
                <c:pt idx="1">
                  <c:v>план 2017 год</c:v>
                </c:pt>
                <c:pt idx="2">
                  <c:v>план 2018 год</c:v>
                </c:pt>
                <c:pt idx="3">
                  <c:v>план 2019 год </c:v>
                </c:pt>
              </c:strCache>
            </c:strRef>
          </c:cat>
          <c:val>
            <c:numRef>
              <c:f>Лист1!$M$2:$M$5</c:f>
              <c:numCache>
                <c:formatCode>#,##0.0</c:formatCode>
                <c:ptCount val="4"/>
                <c:pt idx="0">
                  <c:v>2527.9</c:v>
                </c:pt>
                <c:pt idx="1">
                  <c:v>2681.8</c:v>
                </c:pt>
                <c:pt idx="2">
                  <c:v>2669.4</c:v>
                </c:pt>
                <c:pt idx="3">
                  <c:v>2669.4</c:v>
                </c:pt>
              </c:numCache>
            </c:numRef>
          </c:val>
        </c:ser>
        <c:ser>
          <c:idx val="12"/>
          <c:order val="12"/>
          <c:tx>
            <c:strRef>
              <c:f>Лист1!$N$1</c:f>
              <c:strCache>
                <c:ptCount val="1"/>
                <c:pt idx="0">
                  <c:v>Муниципальная программа "Выполнение функций органов местного самоуправления"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исполнение 2016 год</c:v>
                </c:pt>
                <c:pt idx="1">
                  <c:v>план 2017 год</c:v>
                </c:pt>
                <c:pt idx="2">
                  <c:v>план 2018 год</c:v>
                </c:pt>
                <c:pt idx="3">
                  <c:v>план 2019 год </c:v>
                </c:pt>
              </c:strCache>
            </c:strRef>
          </c:cat>
          <c:val>
            <c:numRef>
              <c:f>Лист1!$N$2:$N$5</c:f>
              <c:numCache>
                <c:formatCode>#,##0.0</c:formatCode>
                <c:ptCount val="4"/>
                <c:pt idx="0">
                  <c:v>12473.8</c:v>
                </c:pt>
                <c:pt idx="1">
                  <c:v>15486.3</c:v>
                </c:pt>
                <c:pt idx="2">
                  <c:v>9981.6</c:v>
                </c:pt>
                <c:pt idx="3">
                  <c:v>9981.6</c:v>
                </c:pt>
              </c:numCache>
            </c:numRef>
          </c:val>
        </c:ser>
        <c:ser>
          <c:idx val="13"/>
          <c:order val="13"/>
          <c:tx>
            <c:strRef>
              <c:f>Лист1!$O$1</c:f>
              <c:strCache>
                <c:ptCount val="1"/>
                <c:pt idx="0">
                  <c:v>Непрограммные расходы города Бородино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исполнение 2016 год</c:v>
                </c:pt>
                <c:pt idx="1">
                  <c:v>план 2017 год</c:v>
                </c:pt>
                <c:pt idx="2">
                  <c:v>план 2018 год</c:v>
                </c:pt>
                <c:pt idx="3">
                  <c:v>план 2019 год </c:v>
                </c:pt>
              </c:strCache>
            </c:strRef>
          </c:cat>
          <c:val>
            <c:numRef>
              <c:f>Лист1!$O$2:$O$5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26710016"/>
        <c:axId val="26711552"/>
        <c:axId val="0"/>
      </c:bar3DChart>
      <c:catAx>
        <c:axId val="26710016"/>
        <c:scaling>
          <c:orientation val="minMax"/>
        </c:scaling>
        <c:delete val="1"/>
        <c:axPos val="b"/>
        <c:majorTickMark val="out"/>
        <c:minorTickMark val="none"/>
        <c:tickLblPos val="nextTo"/>
        <c:crossAx val="26711552"/>
        <c:crosses val="autoZero"/>
        <c:auto val="1"/>
        <c:lblAlgn val="ctr"/>
        <c:lblOffset val="100"/>
        <c:noMultiLvlLbl val="0"/>
      </c:catAx>
      <c:valAx>
        <c:axId val="26711552"/>
        <c:scaling>
          <c:orientation val="minMax"/>
        </c:scaling>
        <c:delete val="0"/>
        <c:axPos val="l"/>
        <c:numFmt formatCode="#,##0.00" sourceLinked="0"/>
        <c:majorTickMark val="none"/>
        <c:minorTickMark val="none"/>
        <c:tickLblPos val="nextTo"/>
        <c:spPr>
          <a:solidFill>
            <a:schemeClr val="bg1"/>
          </a:solidFill>
        </c:spPr>
        <c:txPr>
          <a:bodyPr/>
          <a:lstStyle/>
          <a:p>
            <a:pPr>
              <a:defRPr sz="1000" b="1" i="0" baseline="0">
                <a:latin typeface="Times New Roman" pitchFamily="18" charset="0"/>
              </a:defRPr>
            </a:pPr>
            <a:endParaRPr lang="ru-RU"/>
          </a:p>
        </c:txPr>
        <c:crossAx val="26710016"/>
        <c:crosses val="autoZero"/>
        <c:crossBetween val="between"/>
      </c:valAx>
      <c:spPr>
        <a:noFill/>
        <a:ln w="25394">
          <a:noFill/>
        </a:ln>
      </c:spPr>
    </c:plotArea>
    <c:legend>
      <c:legendPos val="r"/>
      <c:legendEntry>
        <c:idx val="4"/>
        <c:txPr>
          <a:bodyPr/>
          <a:lstStyle/>
          <a:p>
            <a:pPr>
              <a:defRPr sz="1000" b="1" baseline="0">
                <a:solidFill>
                  <a:schemeClr val="tx1"/>
                </a:solidFill>
                <a:latin typeface="Times New Roman" pitchFamily="18" charset="0"/>
              </a:defRPr>
            </a:pPr>
            <a:endParaRPr lang="ru-RU"/>
          </a:p>
        </c:txPr>
      </c:legendEntry>
      <c:legendEntry>
        <c:idx val="11"/>
        <c:txPr>
          <a:bodyPr/>
          <a:lstStyle/>
          <a:p>
            <a:pPr>
              <a:defRPr sz="1000" b="1" baseline="0">
                <a:solidFill>
                  <a:schemeClr val="tx1"/>
                </a:solidFill>
                <a:latin typeface="Times New Roman" pitchFamily="18" charset="0"/>
              </a:defRPr>
            </a:pPr>
            <a:endParaRPr lang="ru-RU"/>
          </a:p>
        </c:txPr>
      </c:legendEntry>
      <c:legendEntry>
        <c:idx val="12"/>
        <c:txPr>
          <a:bodyPr/>
          <a:lstStyle/>
          <a:p>
            <a:pPr>
              <a:defRPr sz="1000" b="1" baseline="0">
                <a:solidFill>
                  <a:schemeClr val="tx1"/>
                </a:solidFill>
                <a:latin typeface="Times New Roman" pitchFamily="18" charset="0"/>
              </a:defRPr>
            </a:pPr>
            <a:endParaRPr lang="ru-RU"/>
          </a:p>
        </c:txPr>
      </c:legendEntry>
      <c:legendEntry>
        <c:idx val="13"/>
        <c:txPr>
          <a:bodyPr/>
          <a:lstStyle/>
          <a:p>
            <a:pPr>
              <a:defRPr sz="1000" b="1" baseline="0">
                <a:solidFill>
                  <a:schemeClr val="tx1"/>
                </a:solidFill>
                <a:latin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47054405066103766"/>
          <c:y val="2.86723971684902E-2"/>
          <c:w val="0.52099022330852129"/>
          <c:h val="0.95789682490697192"/>
        </c:manualLayout>
      </c:layout>
      <c:overlay val="0"/>
      <c:spPr>
        <a:noFill/>
      </c:spPr>
      <c:txPr>
        <a:bodyPr/>
        <a:lstStyle/>
        <a:p>
          <a:pPr>
            <a:defRPr sz="1000" b="1" baseline="0">
              <a:solidFill>
                <a:schemeClr val="tx1"/>
              </a:solidFill>
              <a:latin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753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EEA314-B281-4B7F-91B6-738BF49D5B7E}" type="datetimeFigureOut">
              <a:rPr lang="ru-RU" smtClean="0"/>
              <a:t>31.03.2017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BED8F6-D140-4044-8FBB-BD8BA75061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95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094F005-6C14-466D-A7F7-CF8211DDCC01}" type="slidenum">
              <a:rPr lang="ru-RU" altLang="ru-RU" smtClean="0"/>
              <a:pPr eaLnBrk="1" hangingPunct="1"/>
              <a:t>1</a:t>
            </a:fld>
            <a:endParaRPr lang="ru-RU" altLang="ru-RU" smtClean="0"/>
          </a:p>
        </p:txBody>
      </p:sp>
      <p:sp>
        <p:nvSpPr>
          <p:cNvPr id="12291" name="Rectangle 7"/>
          <p:cNvSpPr txBox="1">
            <a:spLocks noGrp="1" noChangeArrowheads="1"/>
          </p:cNvSpPr>
          <p:nvPr/>
        </p:nvSpPr>
        <p:spPr bwMode="auto">
          <a:xfrm>
            <a:off x="3849689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6057893A-C2BB-4ECB-8D2D-B9876FDC547D}" type="slidenum">
              <a:rPr lang="ru-RU" altLang="ru-RU" sz="1200"/>
              <a:pPr algn="r" eaLnBrk="1" hangingPunct="1"/>
              <a:t>1</a:t>
            </a:fld>
            <a:endParaRPr lang="ru-RU" altLang="ru-RU" sz="1200"/>
          </a:p>
        </p:txBody>
      </p:sp>
      <p:sp>
        <p:nvSpPr>
          <p:cNvPr id="12292" name="Rectangle 7"/>
          <p:cNvSpPr txBox="1">
            <a:spLocks noGrp="1" noChangeArrowheads="1"/>
          </p:cNvSpPr>
          <p:nvPr/>
        </p:nvSpPr>
        <p:spPr bwMode="auto">
          <a:xfrm>
            <a:off x="3852864" y="9432925"/>
            <a:ext cx="2944812" cy="495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475" tIns="47239" rIns="94475" bIns="47239" anchor="b"/>
          <a:lstStyle>
            <a:lvl1pPr defTabSz="9429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429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29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29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29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DE0D58D7-3BBA-4B08-8739-7F9A4553CCFB}" type="slidenum">
              <a:rPr lang="en-GB" altLang="ru-RU" sz="1300">
                <a:ea typeface="Arial Unicode MS" pitchFamily="34" charset="-128"/>
                <a:cs typeface="Arial Unicode MS" pitchFamily="34" charset="-128"/>
              </a:rPr>
              <a:pPr algn="r" eaLnBrk="1" hangingPunct="1"/>
              <a:t>1</a:t>
            </a:fld>
            <a:endParaRPr lang="en-GB" altLang="ru-RU" sz="130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2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9050" y="-14288"/>
            <a:ext cx="6761163" cy="5072063"/>
          </a:xfrm>
          <a:ln/>
        </p:spPr>
      </p:sp>
      <p:sp>
        <p:nvSpPr>
          <p:cNvPr id="122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7650" y="5302251"/>
            <a:ext cx="6373813" cy="4089400"/>
          </a:xfrm>
          <a:noFill/>
        </p:spPr>
        <p:txBody>
          <a:bodyPr lIns="89384" tIns="44694" rIns="89384" bIns="44694"/>
          <a:lstStyle/>
          <a:p>
            <a:pPr eaLnBrk="1" hangingPunct="1"/>
            <a:endParaRPr lang="en-GB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094F005-6C14-466D-A7F7-CF8211DDCC01}" type="slidenum">
              <a:rPr lang="ru-RU" altLang="ru-RU" smtClean="0"/>
              <a:pPr eaLnBrk="1" hangingPunct="1"/>
              <a:t>2</a:t>
            </a:fld>
            <a:endParaRPr lang="ru-RU" altLang="ru-RU" smtClean="0"/>
          </a:p>
        </p:txBody>
      </p:sp>
      <p:sp>
        <p:nvSpPr>
          <p:cNvPr id="12291" name="Rectangle 7"/>
          <p:cNvSpPr txBox="1">
            <a:spLocks noGrp="1" noChangeArrowheads="1"/>
          </p:cNvSpPr>
          <p:nvPr/>
        </p:nvSpPr>
        <p:spPr bwMode="auto">
          <a:xfrm>
            <a:off x="3849689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6057893A-C2BB-4ECB-8D2D-B9876FDC547D}" type="slidenum">
              <a:rPr lang="ru-RU" altLang="ru-RU" sz="1200"/>
              <a:pPr algn="r" eaLnBrk="1" hangingPunct="1"/>
              <a:t>2</a:t>
            </a:fld>
            <a:endParaRPr lang="ru-RU" altLang="ru-RU" sz="1200"/>
          </a:p>
        </p:txBody>
      </p:sp>
      <p:sp>
        <p:nvSpPr>
          <p:cNvPr id="12292" name="Rectangle 7"/>
          <p:cNvSpPr txBox="1">
            <a:spLocks noGrp="1" noChangeArrowheads="1"/>
          </p:cNvSpPr>
          <p:nvPr/>
        </p:nvSpPr>
        <p:spPr bwMode="auto">
          <a:xfrm>
            <a:off x="3852864" y="9432925"/>
            <a:ext cx="2944812" cy="495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475" tIns="47239" rIns="94475" bIns="47239" anchor="b"/>
          <a:lstStyle>
            <a:lvl1pPr defTabSz="9429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429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29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29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29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DE0D58D7-3BBA-4B08-8739-7F9A4553CCFB}" type="slidenum">
              <a:rPr lang="en-GB" altLang="ru-RU" sz="1300">
                <a:ea typeface="Arial Unicode MS" pitchFamily="34" charset="-128"/>
                <a:cs typeface="Arial Unicode MS" pitchFamily="34" charset="-128"/>
              </a:rPr>
              <a:pPr algn="r" eaLnBrk="1" hangingPunct="1"/>
              <a:t>2</a:t>
            </a:fld>
            <a:endParaRPr lang="en-GB" altLang="ru-RU" sz="130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2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9050" y="-14288"/>
            <a:ext cx="6761163" cy="5072063"/>
          </a:xfrm>
          <a:ln/>
        </p:spPr>
      </p:sp>
      <p:sp>
        <p:nvSpPr>
          <p:cNvPr id="122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7650" y="5302251"/>
            <a:ext cx="6373813" cy="4089400"/>
          </a:xfrm>
          <a:noFill/>
        </p:spPr>
        <p:txBody>
          <a:bodyPr lIns="89384" tIns="44694" rIns="89384" bIns="44694"/>
          <a:lstStyle/>
          <a:p>
            <a:pPr eaLnBrk="1" hangingPunct="1"/>
            <a:endParaRPr lang="en-GB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094F005-6C14-466D-A7F7-CF8211DDCC01}" type="slidenum">
              <a:rPr lang="ru-RU" altLang="ru-RU" smtClean="0"/>
              <a:pPr eaLnBrk="1" hangingPunct="1"/>
              <a:t>4</a:t>
            </a:fld>
            <a:endParaRPr lang="ru-RU" altLang="ru-RU" smtClean="0"/>
          </a:p>
        </p:txBody>
      </p:sp>
      <p:sp>
        <p:nvSpPr>
          <p:cNvPr id="12291" name="Rectangle 7"/>
          <p:cNvSpPr txBox="1">
            <a:spLocks noGrp="1" noChangeArrowheads="1"/>
          </p:cNvSpPr>
          <p:nvPr/>
        </p:nvSpPr>
        <p:spPr bwMode="auto">
          <a:xfrm>
            <a:off x="3849689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6057893A-C2BB-4ECB-8D2D-B9876FDC547D}" type="slidenum">
              <a:rPr lang="ru-RU" altLang="ru-RU" sz="1200"/>
              <a:pPr algn="r" eaLnBrk="1" hangingPunct="1"/>
              <a:t>4</a:t>
            </a:fld>
            <a:endParaRPr lang="ru-RU" altLang="ru-RU" sz="1200"/>
          </a:p>
        </p:txBody>
      </p:sp>
      <p:sp>
        <p:nvSpPr>
          <p:cNvPr id="12292" name="Rectangle 7"/>
          <p:cNvSpPr txBox="1">
            <a:spLocks noGrp="1" noChangeArrowheads="1"/>
          </p:cNvSpPr>
          <p:nvPr/>
        </p:nvSpPr>
        <p:spPr bwMode="auto">
          <a:xfrm>
            <a:off x="3852864" y="9432925"/>
            <a:ext cx="2944812" cy="495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475" tIns="47239" rIns="94475" bIns="47239" anchor="b"/>
          <a:lstStyle>
            <a:lvl1pPr defTabSz="9429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429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29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29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29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DE0D58D7-3BBA-4B08-8739-7F9A4553CCFB}" type="slidenum">
              <a:rPr lang="en-GB" altLang="ru-RU" sz="1300">
                <a:ea typeface="Arial Unicode MS" pitchFamily="34" charset="-128"/>
                <a:cs typeface="Arial Unicode MS" pitchFamily="34" charset="-128"/>
              </a:rPr>
              <a:pPr algn="r" eaLnBrk="1" hangingPunct="1"/>
              <a:t>4</a:t>
            </a:fld>
            <a:endParaRPr lang="en-GB" altLang="ru-RU" sz="130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2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9050" y="-14288"/>
            <a:ext cx="6761163" cy="5072063"/>
          </a:xfrm>
          <a:ln/>
        </p:spPr>
      </p:sp>
      <p:sp>
        <p:nvSpPr>
          <p:cNvPr id="122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7650" y="5302251"/>
            <a:ext cx="6373813" cy="4089400"/>
          </a:xfrm>
          <a:noFill/>
        </p:spPr>
        <p:txBody>
          <a:bodyPr lIns="89384" tIns="44694" rIns="89384" bIns="44694"/>
          <a:lstStyle/>
          <a:p>
            <a:pPr eaLnBrk="1" hangingPunct="1"/>
            <a:endParaRPr lang="en-GB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31.03.2017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0811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31.03.2017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2637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31.03.2017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2135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31.03.2017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7868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31.03.2017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2415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31.03.2017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4809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31.03.2017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6521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31.03.2017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8229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31.03.2017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1743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31.03.2017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3210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31.03.2017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504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6AF94-70B3-4E3E-9705-263DAA0A0001}" type="datetimeFigureOut">
              <a:rPr lang="ru-RU" smtClean="0"/>
              <a:t>31.03.2017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9189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6" Type="http://schemas.openxmlformats.org/officeDocument/2006/relationships/chart" Target="../charts/char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image1"/>
          <p:cNvPicPr>
            <a:picLocks noChangeAspect="1" noChangeArrowheads="1"/>
          </p:cNvPicPr>
          <p:nvPr/>
        </p:nvPicPr>
        <p:blipFill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42" t="1613" r="1892" b="4573"/>
          <a:stretch>
            <a:fillRect/>
          </a:stretch>
        </p:blipFill>
        <p:spPr bwMode="auto">
          <a:xfrm>
            <a:off x="-79718" y="48451"/>
            <a:ext cx="9144000" cy="708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25146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5124" name="Picture 4" descr="герб Бородино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801687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Rectangle 8"/>
          <p:cNvSpPr>
            <a:spLocks noChangeArrowheads="1"/>
          </p:cNvSpPr>
          <p:nvPr/>
        </p:nvSpPr>
        <p:spPr bwMode="auto">
          <a:xfrm>
            <a:off x="0" y="24145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26" name="Rectangle 9"/>
          <p:cNvSpPr>
            <a:spLocks noChangeArrowheads="1"/>
          </p:cNvSpPr>
          <p:nvPr/>
        </p:nvSpPr>
        <p:spPr bwMode="auto">
          <a:xfrm>
            <a:off x="0" y="22812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27" name="Rectangle 10"/>
          <p:cNvSpPr>
            <a:spLocks noChangeArrowheads="1"/>
          </p:cNvSpPr>
          <p:nvPr/>
        </p:nvSpPr>
        <p:spPr bwMode="auto">
          <a:xfrm>
            <a:off x="0" y="24145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9958" name="AutoShape 22"/>
          <p:cNvSpPr>
            <a:spLocks noChangeArrowheads="1"/>
          </p:cNvSpPr>
          <p:nvPr/>
        </p:nvSpPr>
        <p:spPr bwMode="auto">
          <a:xfrm>
            <a:off x="981075" y="332656"/>
            <a:ext cx="7912100" cy="673819"/>
          </a:xfrm>
          <a:prstGeom prst="roundRect">
            <a:avLst>
              <a:gd name="adj" fmla="val 25000"/>
            </a:avLst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Расходная часть бюджета города Бородино 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в разрезе муниципальных программ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ru-RU" sz="20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6162982"/>
              </p:ext>
            </p:extLst>
          </p:nvPr>
        </p:nvGraphicFramePr>
        <p:xfrm>
          <a:off x="179512" y="1006474"/>
          <a:ext cx="8496944" cy="55908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07607"/>
                <a:gridCol w="1519723"/>
                <a:gridCol w="1533795"/>
                <a:gridCol w="1674510"/>
                <a:gridCol w="1461309"/>
              </a:tblGrid>
              <a:tr h="7938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Наименование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effectLst/>
                        </a:rPr>
                        <a:t>Исполнение 2016 год</a:t>
                      </a:r>
                      <a:r>
                        <a:rPr lang="ru-RU" sz="1000" u="none" strike="noStrike" dirty="0" smtClean="0">
                          <a:effectLst/>
                        </a:rPr>
                        <a:t>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effectLst/>
                        </a:rPr>
                        <a:t>План 2017 год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effectLst/>
                        </a:rPr>
                        <a:t>План 2018 год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effectLst/>
                        </a:rPr>
                        <a:t>План 2019 год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6" marR="8706" marT="8706" marB="0" anchor="ctr"/>
                </a:tc>
              </a:tr>
              <a:tr h="7127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"Развитие образования города Бородино"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270 318 601,13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270 785 515,16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269 677 715,16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269 677 715,16</a:t>
                      </a:r>
                    </a:p>
                  </a:txBody>
                  <a:tcPr marL="7620" marR="7620" marT="7620" marB="0" anchor="ctr"/>
                </a:tc>
              </a:tr>
              <a:tr h="9959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Подпрограмма "Развитие дошкольного, общего и дополнительного образования детей"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260 183 157,45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259648372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259 766 372,00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259 766 372,00</a:t>
                      </a:r>
                    </a:p>
                  </a:txBody>
                  <a:tcPr marL="7620" marR="7620" marT="7620" marB="0" anchor="ctr"/>
                </a:tc>
              </a:tr>
              <a:tr h="12678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Подпрограмма "Обеспечение реализации муниципальной программы и прочие мероприятия в области образования"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7 908 626,08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8217943,16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8217943,16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8217943,16</a:t>
                      </a:r>
                    </a:p>
                  </a:txBody>
                  <a:tcPr marL="7620" marR="7620" marT="7620" marB="0" anchor="ctr"/>
                </a:tc>
              </a:tr>
              <a:tr h="7924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Подпрограмма "Государственная поддержка детей-сирот"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1 759 118,05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2451500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1 225 700,00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1 225 700,00</a:t>
                      </a:r>
                    </a:p>
                  </a:txBody>
                  <a:tcPr marL="7620" marR="7620" marT="7620" marB="0" anchor="ctr"/>
                </a:tc>
              </a:tr>
              <a:tr h="10281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Подпрограмма "Деятельность комиссии по делам </a:t>
                      </a:r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несовершеннолетних </a:t>
                      </a:r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 защите их прав"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467 699,55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467700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467 700,00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467 700,00</a:t>
                      </a: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1593583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image1"/>
          <p:cNvPicPr>
            <a:picLocks noChangeAspect="1" noChangeArrowheads="1"/>
          </p:cNvPicPr>
          <p:nvPr/>
        </p:nvPicPr>
        <p:blipFill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42" t="1613" r="1892" b="4573"/>
          <a:stretch>
            <a:fillRect/>
          </a:stretch>
        </p:blipFill>
        <p:spPr bwMode="auto">
          <a:xfrm>
            <a:off x="-79718" y="48451"/>
            <a:ext cx="9144000" cy="708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25146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5124" name="Picture 4" descr="герб Бородино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801687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Rectangle 8"/>
          <p:cNvSpPr>
            <a:spLocks noChangeArrowheads="1"/>
          </p:cNvSpPr>
          <p:nvPr/>
        </p:nvSpPr>
        <p:spPr bwMode="auto">
          <a:xfrm>
            <a:off x="0" y="24145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26" name="Rectangle 9"/>
          <p:cNvSpPr>
            <a:spLocks noChangeArrowheads="1"/>
          </p:cNvSpPr>
          <p:nvPr/>
        </p:nvSpPr>
        <p:spPr bwMode="auto">
          <a:xfrm>
            <a:off x="0" y="22812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27" name="Rectangle 10"/>
          <p:cNvSpPr>
            <a:spLocks noChangeArrowheads="1"/>
          </p:cNvSpPr>
          <p:nvPr/>
        </p:nvSpPr>
        <p:spPr bwMode="auto">
          <a:xfrm>
            <a:off x="0" y="24145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9958" name="AutoShape 22"/>
          <p:cNvSpPr>
            <a:spLocks noChangeArrowheads="1"/>
          </p:cNvSpPr>
          <p:nvPr/>
        </p:nvSpPr>
        <p:spPr bwMode="auto">
          <a:xfrm>
            <a:off x="981075" y="332656"/>
            <a:ext cx="7912100" cy="673819"/>
          </a:xfrm>
          <a:prstGeom prst="roundRect">
            <a:avLst>
              <a:gd name="adj" fmla="val 25000"/>
            </a:avLst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Расходная часть бюджета города Бородино 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в разрезе муниципальных программ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ru-RU" sz="20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8544556"/>
              </p:ext>
            </p:extLst>
          </p:nvPr>
        </p:nvGraphicFramePr>
        <p:xfrm>
          <a:off x="457200" y="1412776"/>
          <a:ext cx="8229601" cy="38217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21036"/>
                <a:gridCol w="976239"/>
                <a:gridCol w="1140466"/>
                <a:gridCol w="1268198"/>
                <a:gridCol w="1523662"/>
              </a:tblGrid>
              <a:tr h="11671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Муниципальная программа города Бородино "Реформирование и модернизация жилищно-коммунального хозяйства и повышение энергетической эффективности" 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474" marR="5474" marT="547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21 175 617,16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474" marR="5474" marT="547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19 404 672,13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474" marR="5474" marT="547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19 182 932,13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474" marR="5474" marT="547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19 182 932,13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474" marR="5474" marT="5474" marB="0" anchor="ctr"/>
                </a:tc>
              </a:tr>
              <a:tr h="11747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Подпрограмма "Реконструкция, модернизация и ремонты объектов коммунальной инфраструктуры муниципального образования город Бородино" </a:t>
                      </a:r>
                      <a:endParaRPr lang="ru-RU" sz="1000" b="0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474" marR="5474" marT="547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7 367 517,76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474" marR="5474" marT="54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121 750,00</a:t>
                      </a:r>
                      <a:endParaRPr lang="ru-RU" sz="1000" b="0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474" marR="5474" marT="547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0,00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474" marR="5474" marT="547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0,00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474" marR="5474" marT="5474" marB="0" anchor="ctr"/>
                </a:tc>
              </a:tr>
              <a:tr h="45768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Подпрограмма "Обеспечение реализации муниципальных программ и прочие мероприятия" </a:t>
                      </a:r>
                      <a:endParaRPr lang="ru-RU" sz="1000" b="0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474" marR="5474" marT="547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6 857 203,59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474" marR="5474" marT="547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6 014 057,13</a:t>
                      </a:r>
                      <a:endParaRPr lang="ru-RU" sz="1000" b="0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474" marR="5474" marT="547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6 014 057,13</a:t>
                      </a:r>
                      <a:endParaRPr lang="ru-RU" sz="1000" b="0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474" marR="5474" marT="547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6 014 057,13</a:t>
                      </a:r>
                      <a:endParaRPr lang="ru-RU" sz="1000" b="0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474" marR="5474" marT="5474" marB="0" anchor="ctr"/>
                </a:tc>
              </a:tr>
              <a:tr h="102217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Мероприятия по программе "Реформирование и модернизация жилищно-коммунального хозяйства и повышение энергетической эффективности" </a:t>
                      </a:r>
                      <a:endParaRPr lang="ru-RU" sz="1000" b="0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474" marR="5474" marT="547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6 950 895,81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474" marR="5474" marT="54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13 268 865,00</a:t>
                      </a:r>
                      <a:endParaRPr lang="ru-RU" sz="1000" b="0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474" marR="5474" marT="547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13 168 875,00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474" marR="5474" marT="547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effectLst/>
                        </a:rPr>
                        <a:t>13 168 875,00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474" marR="5474" marT="5474" marB="0" anchor="ctr"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0388350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9806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image1"/>
          <p:cNvPicPr>
            <a:picLocks noChangeAspect="1" noChangeArrowheads="1"/>
          </p:cNvPicPr>
          <p:nvPr/>
        </p:nvPicPr>
        <p:blipFill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42" t="1613" r="1892" b="4573"/>
          <a:stretch>
            <a:fillRect/>
          </a:stretch>
        </p:blipFill>
        <p:spPr bwMode="auto">
          <a:xfrm>
            <a:off x="1" y="-63411"/>
            <a:ext cx="9170850" cy="6912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25146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5124" name="Picture 4" descr="герб Бородино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801687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Rectangle 8"/>
          <p:cNvSpPr>
            <a:spLocks noChangeArrowheads="1"/>
          </p:cNvSpPr>
          <p:nvPr/>
        </p:nvSpPr>
        <p:spPr bwMode="auto">
          <a:xfrm>
            <a:off x="0" y="24145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26" name="Rectangle 9"/>
          <p:cNvSpPr>
            <a:spLocks noChangeArrowheads="1"/>
          </p:cNvSpPr>
          <p:nvPr/>
        </p:nvSpPr>
        <p:spPr bwMode="auto">
          <a:xfrm>
            <a:off x="0" y="22812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27" name="Rectangle 10"/>
          <p:cNvSpPr>
            <a:spLocks noChangeArrowheads="1"/>
          </p:cNvSpPr>
          <p:nvPr/>
        </p:nvSpPr>
        <p:spPr bwMode="auto">
          <a:xfrm>
            <a:off x="0" y="24145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9958" name="AutoShape 22"/>
          <p:cNvSpPr>
            <a:spLocks noChangeArrowheads="1"/>
          </p:cNvSpPr>
          <p:nvPr/>
        </p:nvSpPr>
        <p:spPr bwMode="auto">
          <a:xfrm>
            <a:off x="981075" y="332656"/>
            <a:ext cx="7912100" cy="673819"/>
          </a:xfrm>
          <a:prstGeom prst="roundRect">
            <a:avLst>
              <a:gd name="adj" fmla="val 25000"/>
            </a:avLst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ru-RU" sz="2000" b="1" dirty="0" smtClean="0">
                <a:solidFill>
                  <a:srgbClr val="C00000"/>
                </a:solidFill>
              </a:rPr>
              <a:t>Основные параметры </a:t>
            </a:r>
            <a:r>
              <a:rPr lang="ru-RU" sz="2000" b="1" dirty="0">
                <a:solidFill>
                  <a:srgbClr val="C00000"/>
                </a:solidFill>
              </a:rPr>
              <a:t>бюджета города Бородино </a:t>
            </a:r>
            <a:r>
              <a:rPr lang="ru-RU" sz="2000" b="1" dirty="0" smtClean="0">
                <a:solidFill>
                  <a:srgbClr val="C00000"/>
                </a:solidFill>
              </a:rPr>
              <a:t>на 2014 – 2019 годы</a:t>
            </a:r>
            <a:endParaRPr lang="ru-RU" sz="20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4" name="Содержимое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3326300"/>
              </p:ext>
            </p:extLst>
          </p:nvPr>
        </p:nvGraphicFramePr>
        <p:xfrm>
          <a:off x="107504" y="836712"/>
          <a:ext cx="9001000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4205034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SLIDE_ROLE" val="jpmPag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SLIDE_ROLE" val="jpmPag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SLIDE_ROLE" val="jpmPage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1131</TotalTime>
  <Words>242</Words>
  <Application>Microsoft Office PowerPoint</Application>
  <PresentationFormat>Экран (4:3)</PresentationFormat>
  <Paragraphs>64</Paragraphs>
  <Slides>4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ФУ администрации г.Бородино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Мильчакова</dc:creator>
  <cp:lastModifiedBy>Гаморкина И П</cp:lastModifiedBy>
  <cp:revision>50</cp:revision>
  <cp:lastPrinted>2017-03-10T06:36:43Z</cp:lastPrinted>
  <dcterms:created xsi:type="dcterms:W3CDTF">2017-03-09T01:30:02Z</dcterms:created>
  <dcterms:modified xsi:type="dcterms:W3CDTF">2017-03-31T09:40:19Z</dcterms:modified>
</cp:coreProperties>
</file>