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0000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2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2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8974312804432268"/>
          <c:y val="5.504838230534771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339936204820643E-3"/>
          <c:y val="7.6629166807552787E-2"/>
          <c:w val="0.59164575497593497"/>
          <c:h val="0.830446526472903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11"/>
            <c:bubble3D val="0"/>
            <c:explosion val="5"/>
          </c:dPt>
          <c:dLbls>
            <c:dLbl>
              <c:idx val="0"/>
              <c:layout>
                <c:manualLayout>
                  <c:x val="-1.7754247962551244E-2"/>
                  <c:y val="-0.10115965375827807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86946854811629E-2"/>
                  <c:y val="8.8184646150427731E-2"/>
                </c:manualLayout>
              </c:layout>
              <c:numFmt formatCode="_(&quot;р.&quot;* #,##0.00_);_(&quot;р.&quot;* \(#,##0.00\);_(&quot;р.&quot;* &quot;-&quot;??_);_(@_)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24631236541085E-2"/>
                  <c:y val="8.243347357539983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908732188998341E-3"/>
                  <c:y val="-5.559466822526962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0908732188998341E-3"/>
                  <c:y val="-0.14569637190070669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5453708440996141E-3"/>
                  <c:y val="-0.13994519932567878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1249364982376178E-18"/>
                  <c:y val="-0.14761342942571595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4751062493344172E-2"/>
                  <c:y val="-0.2415492481511716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002877032753291E-2"/>
                  <c:y val="-0.15336460200074387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9972786566474275E-2"/>
                  <c:y val="-6.134584080029754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1790175784070612E-3"/>
                  <c:y val="-0.12844285417562301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2252830997008076E-2"/>
                  <c:y val="-0.1035211063505021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7383081286509836E-3"/>
                  <c:y val="-0.13227696922564158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6.7437561839561538E-2"/>
                  <c:y val="-3.642409297517668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Лист1!$A$2:$A$15</c:f>
              <c:strCache>
                <c:ptCount val="14"/>
                <c:pt idx="0">
                  <c:v>Налог на прибыль организаций </c:v>
                </c:pt>
                <c:pt idx="1">
                  <c:v>Налог на доходы физических лиц</c:v>
                </c:pt>
                <c:pt idx="2">
                  <c:v>Налоги на совокупный доход</c:v>
                </c:pt>
                <c:pt idx="3">
                  <c:v>Доходы от уплаты акцизов</c:v>
                </c:pt>
                <c:pt idx="4">
                  <c:v>Налог на имущество физических лиц </c:v>
                </c:pt>
                <c:pt idx="5">
                  <c:v>Земельный налог </c:v>
                </c:pt>
                <c:pt idx="6">
                  <c:v>Государственная пошлина</c:v>
                </c:pt>
                <c:pt idx="7">
                  <c:v>Задолженность по отмененным  налогам </c:v>
                </c:pt>
                <c:pt idx="8">
                  <c:v>Доходы от использования  имущества, находящегося в муниципальной собственности </c:v>
                </c:pt>
                <c:pt idx="9">
                  <c:v>Плата за негативное воздействие  на окружающую среду</c:v>
                </c:pt>
                <c:pt idx="10">
                  <c:v>Доходы от оказания  платных услуг (работ) и компенсации затрат </c:v>
                </c:pt>
                <c:pt idx="11">
                  <c:v>Доходы от реализации имущества, находящегося в муниципальной собственности </c:v>
                </c:pt>
                <c:pt idx="12">
                  <c:v>Штрафы, санкции, возмещение ущерба</c:v>
                </c:pt>
                <c:pt idx="13">
                  <c:v>Прочие неналоговые доходы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9.5</c:v>
                </c:pt>
                <c:pt idx="1">
                  <c:v>63.1</c:v>
                </c:pt>
                <c:pt idx="2">
                  <c:v>4.2</c:v>
                </c:pt>
                <c:pt idx="3">
                  <c:v>0.4</c:v>
                </c:pt>
                <c:pt idx="4">
                  <c:v>1.3</c:v>
                </c:pt>
                <c:pt idx="5">
                  <c:v>5.0999999999999996</c:v>
                </c:pt>
                <c:pt idx="6">
                  <c:v>1.2</c:v>
                </c:pt>
                <c:pt idx="7">
                  <c:v>0</c:v>
                </c:pt>
                <c:pt idx="8">
                  <c:v>4.2</c:v>
                </c:pt>
                <c:pt idx="9">
                  <c:v>0.98</c:v>
                </c:pt>
                <c:pt idx="10">
                  <c:v>8.3000000000000007</c:v>
                </c:pt>
                <c:pt idx="11">
                  <c:v>2.75</c:v>
                </c:pt>
                <c:pt idx="12">
                  <c:v>0.56000000000000005</c:v>
                </c:pt>
                <c:pt idx="13">
                  <c:v>0.08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56187030453787501"/>
          <c:y val="3.0672920400148775E-2"/>
          <c:w val="0.42978622203471917"/>
          <c:h val="0.82746482274916311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EA314-B281-4B7F-91B6-738BF49D5B7E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ED8F6-D140-4044-8FBB-BD8BA7506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Решение Бородинского городского Совета депутатов № </a:t>
            </a:r>
            <a:r>
              <a:rPr lang="ru-RU" dirty="0" smtClean="0"/>
              <a:t>15-179</a:t>
            </a:r>
            <a:r>
              <a:rPr lang="ru-RU" baseline="0" dirty="0" smtClean="0"/>
              <a:t>р </a:t>
            </a:r>
            <a:r>
              <a:rPr lang="ru-RU" baseline="0" dirty="0" smtClean="0"/>
              <a:t>от </a:t>
            </a:r>
            <a:r>
              <a:rPr lang="ru-RU" baseline="0" dirty="0" smtClean="0"/>
              <a:t>22.12.2017 </a:t>
            </a:r>
            <a:r>
              <a:rPr lang="ru-RU" baseline="0" dirty="0" smtClean="0"/>
              <a:t>« О бюджете города Бородино </a:t>
            </a:r>
            <a:r>
              <a:rPr lang="ru-RU" baseline="0" dirty="0" smtClean="0"/>
              <a:t>на 2018 </a:t>
            </a:r>
            <a:r>
              <a:rPr lang="ru-RU" baseline="0" dirty="0" smtClean="0"/>
              <a:t>г и плановый период </a:t>
            </a:r>
            <a:r>
              <a:rPr lang="ru-RU" baseline="0" dirty="0" smtClean="0"/>
              <a:t>2019-2020 </a:t>
            </a:r>
            <a:r>
              <a:rPr lang="ru-RU" baseline="0" dirty="0" err="1" smtClean="0"/>
              <a:t>гг</a:t>
            </a:r>
            <a:r>
              <a:rPr lang="ru-RU" baseline="0" dirty="0" smtClean="0"/>
              <a:t>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D8F6-D140-4044-8FBB-BD8BA75061B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4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1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3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3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6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0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2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2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1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0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AF94-70B3-4E3E-9705-263DAA0A0001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309580"/>
            <a:ext cx="8229600" cy="72547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Структура </a:t>
            </a: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налоговых и неналоговых доходов бюджета города Бородино на </a:t>
            </a:r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2018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г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 (в %)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867871"/>
              </p:ext>
            </p:extLst>
          </p:nvPr>
        </p:nvGraphicFramePr>
        <p:xfrm>
          <a:off x="-1" y="836712"/>
          <a:ext cx="9324529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508" name="Picture 48" descr="Бородино (герб) векто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28675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69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55</Words>
  <Application>Microsoft Office PowerPoint</Application>
  <PresentationFormat>Экран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Структура налоговых и неналоговых доходов бюджета города Бородино на 2018 г. (в %) </vt:lpstr>
    </vt:vector>
  </TitlesOfParts>
  <Company>ФУ администрации г.Бородино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Мильчакова</dc:creator>
  <cp:lastModifiedBy>Мильчакова Лариса Михайловна</cp:lastModifiedBy>
  <cp:revision>39</cp:revision>
  <cp:lastPrinted>2017-03-10T06:36:43Z</cp:lastPrinted>
  <dcterms:created xsi:type="dcterms:W3CDTF">2017-03-09T01:30:02Z</dcterms:created>
  <dcterms:modified xsi:type="dcterms:W3CDTF">2018-03-27T07:04:36Z</dcterms:modified>
</cp:coreProperties>
</file>