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4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0000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78" d="100"/>
          <a:sy n="78" d="100"/>
        </p:scale>
        <p:origin x="-2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60"/>
      <c:depthPercent val="100"/>
      <c:rAngAx val="0"/>
      <c:perspective val="30"/>
    </c:view3D>
    <c:floor>
      <c:thickness val="0"/>
    </c:floor>
    <c:sideWall>
      <c:thickness val="0"/>
      <c:spPr>
        <a:noFill/>
        <a:ln w="25396">
          <a:noFill/>
        </a:ln>
      </c:spPr>
    </c:sideWall>
    <c:backWall>
      <c:thickness val="0"/>
      <c:spPr>
        <a:noFill/>
        <a:ln w="25396">
          <a:noFill/>
        </a:ln>
      </c:spPr>
    </c:backWall>
    <c:plotArea>
      <c:layout>
        <c:manualLayout>
          <c:layoutTarget val="inner"/>
          <c:xMode val="edge"/>
          <c:yMode val="edge"/>
          <c:x val="7.5369605839566353E-2"/>
          <c:y val="1.2521044670250314E-2"/>
          <c:w val="0.898999927932009"/>
          <c:h val="0.8841510751205969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2015 год
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-1.7804289551873154E-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307973980023412E-2"/>
                  <c:y val="-4.522289546175781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3548065918189104E-2"/>
                  <c:y val="-4.5219334603847439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529613.19999999995</c:v>
                </c:pt>
                <c:pt idx="1">
                  <c:v>553298.80000000005</c:v>
                </c:pt>
                <c:pt idx="2">
                  <c:v>-23685.599999999999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2016 год
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9963983163544577E-2"/>
                  <c:y val="-4.52228954617578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32598239825115E-2"/>
                  <c:y val="-5.426747455410937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571047661370959E-2"/>
                  <c:y val="1.482294148386812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523739.9</c:v>
                </c:pt>
                <c:pt idx="1">
                  <c:v>505249.8</c:v>
                </c:pt>
                <c:pt idx="2">
                  <c:v>18490.099999999999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за 2017 год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0"/>
              <c:layout>
                <c:manualLayout>
                  <c:x val="3.5411872858336635E-2"/>
                  <c:y val="-2.261144773087890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257993112359146E-2"/>
                  <c:y val="-2.9394882050142578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798133540717698E-2"/>
                  <c:y val="7.4533899525567118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563566.4</c:v>
                </c:pt>
                <c:pt idx="1">
                  <c:v>556834.1</c:v>
                </c:pt>
                <c:pt idx="2">
                  <c:v>6732.3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План на 2018 год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3.9497977806490579E-2"/>
                  <c:y val="4.52228954617578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42884123986223E-2"/>
                  <c:y val="-2.9562387443919085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508461.2</c:v>
                </c:pt>
                <c:pt idx="1">
                  <c:v>517890.3</c:v>
                </c:pt>
                <c:pt idx="2">
                  <c:v>-9429.1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План на 2019 год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8601983928838007E-2"/>
                  <c:y val="-5.426747455410937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339946429460025E-3"/>
                  <c:y val="-4.522289546175781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51594267303633E-2"/>
                  <c:y val="9.044605469076825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Лист1!$F$2:$F$4</c:f>
              <c:numCache>
                <c:formatCode>#,##0.0</c:formatCode>
                <c:ptCount val="3"/>
                <c:pt idx="0">
                  <c:v>507098.7</c:v>
                </c:pt>
                <c:pt idx="1">
                  <c:v>506974.3</c:v>
                </c:pt>
                <c:pt idx="2">
                  <c:v>124.4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План на 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0547716920342188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428730141095433"/>
                  <c:y val="7.838635213371353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136762581935338E-2"/>
                  <c:y val="6.532196011142794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Лист1!$G$2:$G$4</c:f>
              <c:numCache>
                <c:formatCode>#,##0.0</c:formatCode>
                <c:ptCount val="3"/>
                <c:pt idx="0">
                  <c:v>511967.2</c:v>
                </c:pt>
                <c:pt idx="1">
                  <c:v>511918.3</c:v>
                </c:pt>
                <c:pt idx="2">
                  <c:v>48.9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72009984"/>
        <c:axId val="72028160"/>
        <c:axId val="28935488"/>
      </c:bar3DChart>
      <c:catAx>
        <c:axId val="72009984"/>
        <c:scaling>
          <c:orientation val="minMax"/>
        </c:scaling>
        <c:delete val="1"/>
        <c:axPos val="b"/>
        <c:majorTickMark val="out"/>
        <c:minorTickMark val="none"/>
        <c:tickLblPos val="nextTo"/>
        <c:crossAx val="72028160"/>
        <c:crosses val="autoZero"/>
        <c:auto val="1"/>
        <c:lblAlgn val="ctr"/>
        <c:lblOffset val="100"/>
        <c:noMultiLvlLbl val="0"/>
      </c:catAx>
      <c:valAx>
        <c:axId val="72028160"/>
        <c:scaling>
          <c:orientation val="minMax"/>
          <c:max val="628000"/>
          <c:min val="-25000"/>
        </c:scaling>
        <c:delete val="0"/>
        <c:axPos val="l"/>
        <c:numFmt formatCode="#,##0.00" sourceLinked="0"/>
        <c:majorTickMark val="none"/>
        <c:minorTickMark val="none"/>
        <c:tickLblPos val="nextTo"/>
        <c:txPr>
          <a:bodyPr/>
          <a:lstStyle/>
          <a:p>
            <a:pPr>
              <a:defRPr sz="1000" b="1" i="0" baseline="0">
                <a:latin typeface="Times New Roman" pitchFamily="18" charset="0"/>
              </a:defRPr>
            </a:pPr>
            <a:endParaRPr lang="ru-RU"/>
          </a:p>
        </c:txPr>
        <c:crossAx val="72009984"/>
        <c:crosses val="autoZero"/>
        <c:crossBetween val="between"/>
        <c:majorUnit val="28000"/>
        <c:minorUnit val="10000"/>
      </c:valAx>
      <c:serAx>
        <c:axId val="28935488"/>
        <c:scaling>
          <c:orientation val="minMax"/>
        </c:scaling>
        <c:delete val="0"/>
        <c:axPos val="b"/>
        <c:majorTickMark val="out"/>
        <c:minorTickMark val="none"/>
        <c:tickLblPos val="nextTo"/>
        <c:crossAx val="72028160"/>
        <c:crosses val="autoZero"/>
      </c:serAx>
      <c:spPr>
        <a:noFill/>
        <a:ln w="25394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3.0390707175741227E-2"/>
          <c:y val="0.87344087836394246"/>
          <c:w val="0.59766359293411842"/>
          <c:h val="0.10880735473836241"/>
        </c:manualLayout>
      </c:layout>
      <c:overlay val="0"/>
      <c:spPr>
        <a:noFill/>
      </c:spPr>
      <c:txPr>
        <a:bodyPr/>
        <a:lstStyle/>
        <a:p>
          <a:pPr>
            <a:defRPr sz="1200" b="1" baseline="0">
              <a:solidFill>
                <a:schemeClr val="tx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753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A314-B281-4B7F-91B6-738BF49D5B7E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D8F6-D140-4044-8FBB-BD8BA7506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1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1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2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2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1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2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0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1" y="-63411"/>
            <a:ext cx="9170850" cy="69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параметры </a:t>
            </a:r>
            <a:r>
              <a:rPr lang="ru-RU" sz="2000" b="1" dirty="0">
                <a:solidFill>
                  <a:srgbClr val="C00000"/>
                </a:solidFill>
              </a:rPr>
              <a:t>бюджета города Бородино </a:t>
            </a:r>
            <a:r>
              <a:rPr lang="ru-RU" sz="2000" b="1" dirty="0" smtClean="0">
                <a:solidFill>
                  <a:srgbClr val="C00000"/>
                </a:solidFill>
              </a:rPr>
              <a:t>на </a:t>
            </a:r>
            <a:r>
              <a:rPr lang="ru-RU" sz="2000" b="1" dirty="0" smtClean="0">
                <a:solidFill>
                  <a:srgbClr val="C00000"/>
                </a:solidFill>
              </a:rPr>
              <a:t>2015 </a:t>
            </a:r>
            <a:r>
              <a:rPr lang="ru-RU" sz="2000" b="1" dirty="0" smtClean="0">
                <a:solidFill>
                  <a:srgbClr val="C00000"/>
                </a:solidFill>
              </a:rPr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2020 </a:t>
            </a:r>
            <a:r>
              <a:rPr lang="ru-RU" sz="2000" b="1" dirty="0" smtClean="0">
                <a:solidFill>
                  <a:srgbClr val="C00000"/>
                </a:solidFill>
              </a:rPr>
              <a:t>годы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199980"/>
              </p:ext>
            </p:extLst>
          </p:nvPr>
        </p:nvGraphicFramePr>
        <p:xfrm>
          <a:off x="107504" y="836712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20503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-79718" y="48451"/>
            <a:ext cx="9144000" cy="708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параметры </a:t>
            </a:r>
            <a:r>
              <a:rPr lang="ru-RU" sz="2000" b="1" dirty="0">
                <a:solidFill>
                  <a:srgbClr val="C00000"/>
                </a:solidFill>
              </a:rPr>
              <a:t>бюджета города Бородино </a:t>
            </a:r>
            <a:r>
              <a:rPr lang="ru-RU" sz="2000" b="1" dirty="0" smtClean="0">
                <a:solidFill>
                  <a:srgbClr val="C00000"/>
                </a:solidFill>
              </a:rPr>
              <a:t>на </a:t>
            </a:r>
            <a:r>
              <a:rPr lang="ru-RU" sz="2000" b="1" dirty="0" smtClean="0">
                <a:solidFill>
                  <a:srgbClr val="C00000"/>
                </a:solidFill>
              </a:rPr>
              <a:t>2015 </a:t>
            </a:r>
            <a:r>
              <a:rPr lang="ru-RU" sz="2000" b="1" dirty="0" smtClean="0">
                <a:solidFill>
                  <a:srgbClr val="C00000"/>
                </a:solidFill>
              </a:rPr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2020 </a:t>
            </a:r>
            <a:r>
              <a:rPr lang="ru-RU" sz="2000" b="1" dirty="0" smtClean="0">
                <a:solidFill>
                  <a:srgbClr val="C00000"/>
                </a:solidFill>
              </a:rPr>
              <a:t>годы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601348"/>
              </p:ext>
            </p:extLst>
          </p:nvPr>
        </p:nvGraphicFramePr>
        <p:xfrm>
          <a:off x="179389" y="1196752"/>
          <a:ext cx="8569074" cy="3198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8770"/>
                <a:gridCol w="1144591"/>
                <a:gridCol w="1085773"/>
                <a:gridCol w="1095828"/>
                <a:gridCol w="1196362"/>
                <a:gridCol w="1198875"/>
                <a:gridCol w="1198875"/>
              </a:tblGrid>
              <a:tr h="3311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Наименование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Исполнение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2015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Исполнение 2016 год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Исполнение </a:t>
                      </a:r>
                      <a:r>
                        <a:rPr lang="ru-RU" sz="1300" u="none" strike="noStrike" dirty="0" smtClean="0">
                          <a:effectLst/>
                        </a:rPr>
                        <a:t>2017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2018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2019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2020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</a:tr>
              <a:tr h="3917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Доходы всего, </a:t>
                      </a:r>
                      <a:r>
                        <a:rPr lang="ru-RU" sz="1000" u="none" strike="noStrike">
                          <a:effectLst/>
                        </a:rPr>
                        <a:t>в том числе: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529 613 221,13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523 739 864,20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563 566 442,30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508 461 220,99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507 098 667,08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511 967 165,73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5732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3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164 193 447,17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151 842 622,00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143 226 814,94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954 023,81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149 833 095,90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113 919 972,18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5525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Безвозмездные поступления</a:t>
                      </a:r>
                      <a:endParaRPr lang="ru-RU" sz="13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365 419 773,96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371 897 242,20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420 339 627,36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363 507 197,18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357 265 571,18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357 315 771,18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422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Расходы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553 298 831,90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505 249 769,27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556 834 084,34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517 890 340,94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506 974 284,63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511 918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265,61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8531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Дефицит (-), Профицит(+)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- 23 685 610,77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+18 490 094,93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+6 732 357,96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-9 429 119,95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+124 382,45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+48 900,12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59358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234</Words>
  <Application>Microsoft Office PowerPoint</Application>
  <PresentationFormat>Экран (4:3)</PresentationFormat>
  <Paragraphs>67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ФУ администрации г.Бородино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Мильчакова</dc:creator>
  <cp:lastModifiedBy>Сотрудник ФУ</cp:lastModifiedBy>
  <cp:revision>40</cp:revision>
  <cp:lastPrinted>2017-03-10T06:36:43Z</cp:lastPrinted>
  <dcterms:created xsi:type="dcterms:W3CDTF">2017-03-09T01:30:02Z</dcterms:created>
  <dcterms:modified xsi:type="dcterms:W3CDTF">2018-03-27T09:25:01Z</dcterms:modified>
</cp:coreProperties>
</file>