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8" r:id="rId2"/>
    <p:sldId id="264" r:id="rId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FFFF"/>
    <a:srgbClr val="0000FF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705" autoAdjust="0"/>
  </p:normalViewPr>
  <p:slideViewPr>
    <p:cSldViewPr>
      <p:cViewPr>
        <p:scale>
          <a:sx n="91" d="100"/>
          <a:sy n="91" d="100"/>
        </p:scale>
        <p:origin x="-1214" y="2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60"/>
      <c:depthPercent val="100"/>
      <c:rAngAx val="0"/>
      <c:perspective val="30"/>
    </c:view3D>
    <c:floor>
      <c:thickness val="0"/>
    </c:floor>
    <c:sideWall>
      <c:thickness val="0"/>
      <c:spPr>
        <a:noFill/>
        <a:ln w="25396">
          <a:noFill/>
        </a:ln>
      </c:spPr>
    </c:sideWall>
    <c:backWall>
      <c:thickness val="0"/>
      <c:spPr>
        <a:noFill/>
        <a:ln w="25396">
          <a:noFill/>
        </a:ln>
      </c:spPr>
    </c:backWall>
    <c:plotArea>
      <c:layout>
        <c:manualLayout>
          <c:layoutTarget val="inner"/>
          <c:xMode val="edge"/>
          <c:yMode val="edge"/>
          <c:x val="7.5369605839566353E-2"/>
          <c:y val="1.2521044670250314E-2"/>
          <c:w val="0.898999927932009"/>
          <c:h val="0.8841510751205969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Исполнение за 2018 год
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dLbl>
              <c:idx val="0"/>
              <c:layout>
                <c:manualLayout>
                  <c:x val="0"/>
                  <c:y val="-1.7804289551873154E-7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307973980023412E-2"/>
                  <c:y val="-4.5222895461757812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3548065918189104E-2"/>
                  <c:y val="-4.5219334603847439E-3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showLegendKey val="1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Дефицит, профицит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630720.6</c:v>
                </c:pt>
                <c:pt idx="1">
                  <c:v>617305.1</c:v>
                </c:pt>
                <c:pt idx="2">
                  <c:v>13415.5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 за 2019 год
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2.9963983163544577E-2"/>
                  <c:y val="-4.5222895461757813E-3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32598239825115E-2"/>
                  <c:y val="-5.4267474554109373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571047661370959E-2"/>
                  <c:y val="1.4822941483868127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showLegendKey val="1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Дефицит, профицит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736735.2</c:v>
                </c:pt>
                <c:pt idx="1">
                  <c:v>737809.2</c:v>
                </c:pt>
                <c:pt idx="2">
                  <c:v>-1074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Исполнение за 2020год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dLbl>
              <c:idx val="0"/>
              <c:layout>
                <c:manualLayout>
                  <c:x val="3.5411872858336635E-2"/>
                  <c:y val="-2.2611447730878906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257993112359146E-2"/>
                  <c:y val="-2.9394882050142578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798133540717698E-2"/>
                  <c:y val="7.4533899525567118E-3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showLegendKey val="1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Дефицит, профицит</c:v>
                </c:pt>
              </c:strCache>
            </c:strRef>
          </c:cat>
          <c:val>
            <c:numRef>
              <c:f>Лист1!$D$2:$D$4</c:f>
              <c:numCache>
                <c:formatCode>#,##0.0</c:formatCode>
                <c:ptCount val="3"/>
                <c:pt idx="0">
                  <c:v>615507.80000000005</c:v>
                </c:pt>
                <c:pt idx="1">
                  <c:v>622839.5</c:v>
                </c:pt>
                <c:pt idx="2">
                  <c:v>-7331.6999999999534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План на 2021 год</c:v>
                </c:pt>
              </c:strCache>
            </c:strRef>
          </c:tx>
          <c:spPr>
            <a:solidFill>
              <a:srgbClr val="00FFFF"/>
            </a:solidFill>
          </c:spPr>
          <c:invertIfNegative val="0"/>
          <c:dLbls>
            <c:dLbl>
              <c:idx val="0"/>
              <c:layout>
                <c:manualLayout>
                  <c:x val="3.9497977806490579E-2"/>
                  <c:y val="4.5222895461757813E-3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042884123986223E-2"/>
                  <c:y val="-2.9562387443919085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showLegendKey val="1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Дефицит, профицит</c:v>
                </c:pt>
              </c:strCache>
            </c:strRef>
          </c:cat>
          <c:val>
            <c:numRef>
              <c:f>Лист1!$E$2:$E$4</c:f>
              <c:numCache>
                <c:formatCode>#,##0.0</c:formatCode>
                <c:ptCount val="3"/>
                <c:pt idx="0">
                  <c:v>609613.19999999995</c:v>
                </c:pt>
                <c:pt idx="1">
                  <c:v>624627.19999999995</c:v>
                </c:pt>
                <c:pt idx="2">
                  <c:v>-15014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План на 2022 год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Lbls>
            <c:dLbl>
              <c:idx val="0"/>
              <c:layout>
                <c:manualLayout>
                  <c:x val="2.8601983928838007E-2"/>
                  <c:y val="-5.4267474554109373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5339946429460025E-3"/>
                  <c:y val="-4.5222895461757812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51594267303633E-2"/>
                  <c:y val="9.044605469076825E-3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showLegendKey val="1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Дефицит, профицит</c:v>
                </c:pt>
              </c:strCache>
            </c:strRef>
          </c:cat>
          <c:val>
            <c:numRef>
              <c:f>Лист1!$F$2:$F$4</c:f>
              <c:numCache>
                <c:formatCode>#,##0.0</c:formatCode>
                <c:ptCount val="3"/>
                <c:pt idx="0">
                  <c:v>612168.1</c:v>
                </c:pt>
                <c:pt idx="1">
                  <c:v>627702.6</c:v>
                </c:pt>
                <c:pt idx="2">
                  <c:v>-15534.5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План на 2023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0547716920342188E-2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1428730141095433"/>
                  <c:y val="7.838635213371353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9136762581935338E-2"/>
                  <c:y val="6.5321960111427947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Дефицит, профицит</c:v>
                </c:pt>
              </c:strCache>
            </c:strRef>
          </c:cat>
          <c:val>
            <c:numRef>
              <c:f>Лист1!$G$2:$G$4</c:f>
              <c:numCache>
                <c:formatCode>#,##0.0</c:formatCode>
                <c:ptCount val="3"/>
                <c:pt idx="0">
                  <c:v>602473.6</c:v>
                </c:pt>
                <c:pt idx="1">
                  <c:v>619917.1</c:v>
                </c:pt>
                <c:pt idx="2">
                  <c:v>-17443.5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42048896"/>
        <c:axId val="42075264"/>
        <c:axId val="42285696"/>
      </c:bar3DChart>
      <c:catAx>
        <c:axId val="42048896"/>
        <c:scaling>
          <c:orientation val="minMax"/>
        </c:scaling>
        <c:delete val="1"/>
        <c:axPos val="b"/>
        <c:majorTickMark val="out"/>
        <c:minorTickMark val="none"/>
        <c:tickLblPos val="nextTo"/>
        <c:crossAx val="42075264"/>
        <c:crosses val="autoZero"/>
        <c:auto val="1"/>
        <c:lblAlgn val="ctr"/>
        <c:lblOffset val="100"/>
        <c:noMultiLvlLbl val="0"/>
      </c:catAx>
      <c:valAx>
        <c:axId val="42075264"/>
        <c:scaling>
          <c:orientation val="minMax"/>
          <c:max val="628000"/>
          <c:min val="-25000"/>
        </c:scaling>
        <c:delete val="0"/>
        <c:axPos val="l"/>
        <c:numFmt formatCode="#,##0.00" sourceLinked="0"/>
        <c:majorTickMark val="none"/>
        <c:minorTickMark val="none"/>
        <c:tickLblPos val="nextTo"/>
        <c:txPr>
          <a:bodyPr/>
          <a:lstStyle/>
          <a:p>
            <a:pPr>
              <a:defRPr sz="1000" b="1" i="0" baseline="0">
                <a:latin typeface="Times New Roman" pitchFamily="18" charset="0"/>
              </a:defRPr>
            </a:pPr>
            <a:endParaRPr lang="ru-RU"/>
          </a:p>
        </c:txPr>
        <c:crossAx val="42048896"/>
        <c:crosses val="autoZero"/>
        <c:crossBetween val="between"/>
        <c:majorUnit val="28000"/>
        <c:minorUnit val="10000"/>
      </c:valAx>
      <c:serAx>
        <c:axId val="42285696"/>
        <c:scaling>
          <c:orientation val="minMax"/>
        </c:scaling>
        <c:delete val="0"/>
        <c:axPos val="b"/>
        <c:majorTickMark val="out"/>
        <c:minorTickMark val="none"/>
        <c:tickLblPos val="nextTo"/>
        <c:crossAx val="42075264"/>
        <c:crosses val="autoZero"/>
      </c:serAx>
      <c:spPr>
        <a:noFill/>
        <a:ln w="25394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200" b="1" baseline="0">
                <a:solidFill>
                  <a:schemeClr val="tx1"/>
                </a:solidFill>
                <a:latin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="1" baseline="0">
                <a:solidFill>
                  <a:schemeClr val="tx1"/>
                </a:solidFill>
                <a:latin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200" b="1" baseline="0">
                <a:solidFill>
                  <a:schemeClr val="tx1"/>
                </a:solidFill>
                <a:latin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3.0390707175741227E-2"/>
          <c:y val="0.87344087836394246"/>
          <c:w val="0.63999222308632375"/>
          <c:h val="0.10227515872721961"/>
        </c:manualLayout>
      </c:layout>
      <c:overlay val="0"/>
      <c:spPr>
        <a:noFill/>
      </c:spPr>
      <c:txPr>
        <a:bodyPr/>
        <a:lstStyle/>
        <a:p>
          <a:pPr>
            <a:defRPr sz="1200" b="1" baseline="0">
              <a:solidFill>
                <a:schemeClr val="tx1"/>
              </a:solidFill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753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EA314-B281-4B7F-91B6-738BF49D5B7E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ED8F6-D140-4044-8FBB-BD8BA75061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9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94F005-6C14-466D-A7F7-CF8211DDCC01}" type="slidenum">
              <a:rPr lang="ru-RU" altLang="ru-RU" smtClean="0"/>
              <a:pPr eaLnBrk="1" hangingPunct="1"/>
              <a:t>1</a:t>
            </a:fld>
            <a:endParaRPr lang="ru-RU" altLang="ru-RU" smtClean="0"/>
          </a:p>
        </p:txBody>
      </p:sp>
      <p:sp>
        <p:nvSpPr>
          <p:cNvPr id="12291" name="Rectangle 7"/>
          <p:cNvSpPr txBox="1">
            <a:spLocks noGrp="1" noChangeArrowheads="1"/>
          </p:cNvSpPr>
          <p:nvPr/>
        </p:nvSpPr>
        <p:spPr bwMode="auto">
          <a:xfrm>
            <a:off x="3849689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057893A-C2BB-4ECB-8D2D-B9876FDC547D}" type="slidenum">
              <a:rPr lang="ru-RU" altLang="ru-RU" sz="1200"/>
              <a:pPr algn="r" eaLnBrk="1" hangingPunct="1"/>
              <a:t>1</a:t>
            </a:fld>
            <a:endParaRPr lang="ru-RU" altLang="ru-RU" sz="1200"/>
          </a:p>
        </p:txBody>
      </p:sp>
      <p:sp>
        <p:nvSpPr>
          <p:cNvPr id="12292" name="Rectangle 7"/>
          <p:cNvSpPr txBox="1">
            <a:spLocks noGrp="1" noChangeArrowheads="1"/>
          </p:cNvSpPr>
          <p:nvPr/>
        </p:nvSpPr>
        <p:spPr bwMode="auto">
          <a:xfrm>
            <a:off x="3852864" y="9432925"/>
            <a:ext cx="2944812" cy="495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E0D58D7-3BBA-4B08-8739-7F9A4553CCFB}" type="slidenum">
              <a:rPr lang="en-GB" altLang="ru-RU" sz="1300">
                <a:ea typeface="Arial Unicode MS" pitchFamily="34" charset="-128"/>
                <a:cs typeface="Arial Unicode MS" pitchFamily="34" charset="-128"/>
              </a:rPr>
              <a:pPr algn="r" eaLnBrk="1" hangingPunct="1"/>
              <a:t>1</a:t>
            </a:fld>
            <a:endParaRPr lang="en-GB" altLang="ru-RU" sz="13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2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050" y="-14288"/>
            <a:ext cx="6761163" cy="5072063"/>
          </a:xfrm>
          <a:ln/>
        </p:spPr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5302251"/>
            <a:ext cx="6373813" cy="4089400"/>
          </a:xfrm>
          <a:noFill/>
        </p:spPr>
        <p:txBody>
          <a:bodyPr lIns="89384" tIns="44694" rIns="89384" bIns="44694"/>
          <a:lstStyle/>
          <a:p>
            <a:pPr eaLnBrk="1" hangingPunct="1"/>
            <a:endParaRPr lang="en-GB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94F005-6C14-466D-A7F7-CF8211DDCC01}" type="slidenum">
              <a:rPr lang="ru-RU" altLang="ru-RU" smtClean="0"/>
              <a:pPr eaLnBrk="1" hangingPunct="1"/>
              <a:t>2</a:t>
            </a:fld>
            <a:endParaRPr lang="ru-RU" altLang="ru-RU" smtClean="0"/>
          </a:p>
        </p:txBody>
      </p:sp>
      <p:sp>
        <p:nvSpPr>
          <p:cNvPr id="12291" name="Rectangle 7"/>
          <p:cNvSpPr txBox="1">
            <a:spLocks noGrp="1" noChangeArrowheads="1"/>
          </p:cNvSpPr>
          <p:nvPr/>
        </p:nvSpPr>
        <p:spPr bwMode="auto">
          <a:xfrm>
            <a:off x="3849689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057893A-C2BB-4ECB-8D2D-B9876FDC547D}" type="slidenum">
              <a:rPr lang="ru-RU" altLang="ru-RU" sz="1200"/>
              <a:pPr algn="r" eaLnBrk="1" hangingPunct="1"/>
              <a:t>2</a:t>
            </a:fld>
            <a:endParaRPr lang="ru-RU" altLang="ru-RU" sz="1200"/>
          </a:p>
        </p:txBody>
      </p:sp>
      <p:sp>
        <p:nvSpPr>
          <p:cNvPr id="12292" name="Rectangle 7"/>
          <p:cNvSpPr txBox="1">
            <a:spLocks noGrp="1" noChangeArrowheads="1"/>
          </p:cNvSpPr>
          <p:nvPr/>
        </p:nvSpPr>
        <p:spPr bwMode="auto">
          <a:xfrm>
            <a:off x="3852864" y="9432925"/>
            <a:ext cx="2944812" cy="495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E0D58D7-3BBA-4B08-8739-7F9A4553CCFB}" type="slidenum">
              <a:rPr lang="en-GB" altLang="ru-RU" sz="1300">
                <a:ea typeface="Arial Unicode MS" pitchFamily="34" charset="-128"/>
                <a:cs typeface="Arial Unicode MS" pitchFamily="34" charset="-128"/>
              </a:rPr>
              <a:pPr algn="r" eaLnBrk="1" hangingPunct="1"/>
              <a:t>2</a:t>
            </a:fld>
            <a:endParaRPr lang="en-GB" altLang="ru-RU" sz="13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2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050" y="-14288"/>
            <a:ext cx="6761163" cy="5072063"/>
          </a:xfrm>
          <a:ln/>
        </p:spPr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5302251"/>
            <a:ext cx="6373813" cy="4089400"/>
          </a:xfrm>
          <a:noFill/>
        </p:spPr>
        <p:txBody>
          <a:bodyPr lIns="89384" tIns="44694" rIns="89384" bIns="44694"/>
          <a:lstStyle/>
          <a:p>
            <a:pPr eaLnBrk="1" hangingPunct="1"/>
            <a:endParaRPr lang="en-GB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811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637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135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86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41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809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52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229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743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210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504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6AF94-70B3-4E3E-9705-263DAA0A0001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189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chart" Target="../charts/char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1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2" t="1613" r="1892" b="4573"/>
          <a:stretch>
            <a:fillRect/>
          </a:stretch>
        </p:blipFill>
        <p:spPr bwMode="auto">
          <a:xfrm>
            <a:off x="1" y="-63411"/>
            <a:ext cx="9170850" cy="6912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2514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124" name="Picture 4" descr="герб Бородино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801687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8"/>
          <p:cNvSpPr>
            <a:spLocks noChangeArrowheads="1"/>
          </p:cNvSpPr>
          <p:nvPr/>
        </p:nvSpPr>
        <p:spPr bwMode="auto">
          <a:xfrm>
            <a:off x="0" y="24145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6" name="Rectangle 9"/>
          <p:cNvSpPr>
            <a:spLocks noChangeArrowheads="1"/>
          </p:cNvSpPr>
          <p:nvPr/>
        </p:nvSpPr>
        <p:spPr bwMode="auto">
          <a:xfrm>
            <a:off x="0" y="22812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7" name="Rectangle 10"/>
          <p:cNvSpPr>
            <a:spLocks noChangeArrowheads="1"/>
          </p:cNvSpPr>
          <p:nvPr/>
        </p:nvSpPr>
        <p:spPr bwMode="auto">
          <a:xfrm>
            <a:off x="0" y="24145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58" name="AutoShape 22"/>
          <p:cNvSpPr>
            <a:spLocks noChangeArrowheads="1"/>
          </p:cNvSpPr>
          <p:nvPr/>
        </p:nvSpPr>
        <p:spPr bwMode="auto">
          <a:xfrm>
            <a:off x="981075" y="332656"/>
            <a:ext cx="7912100" cy="673819"/>
          </a:xfrm>
          <a:prstGeom prst="roundRect">
            <a:avLst>
              <a:gd name="adj" fmla="val 25000"/>
            </a:avLst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Основные параметры </a:t>
            </a:r>
            <a:r>
              <a:rPr lang="ru-RU" sz="2000" b="1" dirty="0">
                <a:solidFill>
                  <a:srgbClr val="C00000"/>
                </a:solidFill>
              </a:rPr>
              <a:t>бюджета города Бородино </a:t>
            </a:r>
            <a:r>
              <a:rPr lang="ru-RU" sz="2000" b="1" dirty="0" smtClean="0">
                <a:solidFill>
                  <a:srgbClr val="C00000"/>
                </a:solidFill>
              </a:rPr>
              <a:t>на </a:t>
            </a:r>
            <a:r>
              <a:rPr lang="ru-RU" sz="2000" b="1" dirty="0" smtClean="0">
                <a:solidFill>
                  <a:srgbClr val="C00000"/>
                </a:solidFill>
              </a:rPr>
              <a:t>2018 </a:t>
            </a:r>
            <a:r>
              <a:rPr lang="ru-RU" sz="2000" b="1" dirty="0" smtClean="0">
                <a:solidFill>
                  <a:srgbClr val="C00000"/>
                </a:solidFill>
              </a:rPr>
              <a:t>– </a:t>
            </a:r>
            <a:r>
              <a:rPr lang="ru-RU" sz="2000" b="1" dirty="0" smtClean="0">
                <a:solidFill>
                  <a:srgbClr val="C00000"/>
                </a:solidFill>
              </a:rPr>
              <a:t>2023 </a:t>
            </a:r>
            <a:r>
              <a:rPr lang="ru-RU" sz="2000" b="1" dirty="0" smtClean="0">
                <a:solidFill>
                  <a:srgbClr val="C00000"/>
                </a:solidFill>
              </a:rPr>
              <a:t>годы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4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7292205"/>
              </p:ext>
            </p:extLst>
          </p:nvPr>
        </p:nvGraphicFramePr>
        <p:xfrm>
          <a:off x="107504" y="836712"/>
          <a:ext cx="900100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4205034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1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2" t="1613" r="1892" b="4573"/>
          <a:stretch>
            <a:fillRect/>
          </a:stretch>
        </p:blipFill>
        <p:spPr bwMode="auto">
          <a:xfrm>
            <a:off x="-79718" y="48451"/>
            <a:ext cx="9144000" cy="708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2514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124" name="Picture 4" descr="герб Бородино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801687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8"/>
          <p:cNvSpPr>
            <a:spLocks noChangeArrowheads="1"/>
          </p:cNvSpPr>
          <p:nvPr/>
        </p:nvSpPr>
        <p:spPr bwMode="auto">
          <a:xfrm>
            <a:off x="0" y="24145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6" name="Rectangle 9"/>
          <p:cNvSpPr>
            <a:spLocks noChangeArrowheads="1"/>
          </p:cNvSpPr>
          <p:nvPr/>
        </p:nvSpPr>
        <p:spPr bwMode="auto">
          <a:xfrm>
            <a:off x="0" y="22812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7" name="Rectangle 10"/>
          <p:cNvSpPr>
            <a:spLocks noChangeArrowheads="1"/>
          </p:cNvSpPr>
          <p:nvPr/>
        </p:nvSpPr>
        <p:spPr bwMode="auto">
          <a:xfrm>
            <a:off x="0" y="24145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58" name="AutoShape 22"/>
          <p:cNvSpPr>
            <a:spLocks noChangeArrowheads="1"/>
          </p:cNvSpPr>
          <p:nvPr/>
        </p:nvSpPr>
        <p:spPr bwMode="auto">
          <a:xfrm>
            <a:off x="981075" y="332656"/>
            <a:ext cx="7912100" cy="673819"/>
          </a:xfrm>
          <a:prstGeom prst="roundRect">
            <a:avLst>
              <a:gd name="adj" fmla="val 25000"/>
            </a:avLst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Основные параметры </a:t>
            </a:r>
            <a:r>
              <a:rPr lang="ru-RU" sz="2000" b="1" dirty="0">
                <a:solidFill>
                  <a:srgbClr val="C00000"/>
                </a:solidFill>
              </a:rPr>
              <a:t>бюджета города Бородино </a:t>
            </a:r>
            <a:r>
              <a:rPr lang="ru-RU" sz="2000" b="1" dirty="0" smtClean="0">
                <a:solidFill>
                  <a:srgbClr val="C00000"/>
                </a:solidFill>
              </a:rPr>
              <a:t>на </a:t>
            </a:r>
            <a:r>
              <a:rPr lang="ru-RU" sz="2000" b="1" dirty="0" smtClean="0">
                <a:solidFill>
                  <a:srgbClr val="C00000"/>
                </a:solidFill>
              </a:rPr>
              <a:t>2018 </a:t>
            </a:r>
            <a:r>
              <a:rPr lang="ru-RU" sz="2000" b="1" dirty="0" smtClean="0">
                <a:solidFill>
                  <a:srgbClr val="C00000"/>
                </a:solidFill>
              </a:rPr>
              <a:t>– </a:t>
            </a:r>
            <a:r>
              <a:rPr lang="ru-RU" sz="2000" b="1" dirty="0" smtClean="0">
                <a:solidFill>
                  <a:srgbClr val="C00000"/>
                </a:solidFill>
              </a:rPr>
              <a:t>2023 </a:t>
            </a:r>
            <a:r>
              <a:rPr lang="ru-RU" sz="2000" b="1" dirty="0" smtClean="0">
                <a:solidFill>
                  <a:srgbClr val="C00000"/>
                </a:solidFill>
              </a:rPr>
              <a:t>годы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604369"/>
              </p:ext>
            </p:extLst>
          </p:nvPr>
        </p:nvGraphicFramePr>
        <p:xfrm>
          <a:off x="179389" y="1196752"/>
          <a:ext cx="8569074" cy="31984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8770"/>
                <a:gridCol w="1144591"/>
                <a:gridCol w="1085773"/>
                <a:gridCol w="1095828"/>
                <a:gridCol w="1196362"/>
                <a:gridCol w="1198875"/>
                <a:gridCol w="1198875"/>
              </a:tblGrid>
              <a:tr h="3311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Наименование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Исполнение</a:t>
                      </a:r>
                      <a:r>
                        <a:rPr lang="ru-RU" sz="13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3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2018 </a:t>
                      </a:r>
                      <a:r>
                        <a:rPr lang="ru-RU" sz="13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год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</a:rPr>
                        <a:t>Исполнение </a:t>
                      </a:r>
                      <a:r>
                        <a:rPr lang="ru-RU" sz="1300" u="none" strike="noStrike" dirty="0" smtClean="0">
                          <a:effectLst/>
                        </a:rPr>
                        <a:t>2019 </a:t>
                      </a:r>
                      <a:r>
                        <a:rPr lang="ru-RU" sz="1300" u="none" strike="noStrike" dirty="0" smtClean="0">
                          <a:effectLst/>
                        </a:rPr>
                        <a:t>год</a:t>
                      </a:r>
                      <a:r>
                        <a:rPr lang="ru-RU" sz="1000" u="none" strike="noStrike" dirty="0" smtClean="0">
                          <a:effectLst/>
                        </a:rPr>
                        <a:t>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</a:rPr>
                        <a:t>Исполнение </a:t>
                      </a:r>
                      <a:r>
                        <a:rPr lang="ru-RU" sz="1300" u="none" strike="noStrike" dirty="0" smtClean="0">
                          <a:effectLst/>
                        </a:rPr>
                        <a:t>2020 </a:t>
                      </a:r>
                      <a:r>
                        <a:rPr lang="ru-RU" sz="1300" u="none" strike="noStrike" dirty="0" smtClean="0">
                          <a:effectLst/>
                        </a:rPr>
                        <a:t>год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</a:rPr>
                        <a:t>План </a:t>
                      </a:r>
                      <a:r>
                        <a:rPr lang="ru-RU" sz="1300" u="none" strike="noStrike" dirty="0" smtClean="0">
                          <a:effectLst/>
                        </a:rPr>
                        <a:t>2021 </a:t>
                      </a:r>
                      <a:r>
                        <a:rPr lang="ru-RU" sz="1300" u="none" strike="noStrike" dirty="0" smtClean="0">
                          <a:effectLst/>
                        </a:rPr>
                        <a:t>год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</a:rPr>
                        <a:t>План </a:t>
                      </a:r>
                      <a:r>
                        <a:rPr lang="ru-RU" sz="1300" u="none" strike="noStrike" dirty="0" smtClean="0">
                          <a:effectLst/>
                        </a:rPr>
                        <a:t>2022 </a:t>
                      </a:r>
                      <a:r>
                        <a:rPr lang="ru-RU" sz="1300" u="none" strike="noStrike" dirty="0" smtClean="0">
                          <a:effectLst/>
                        </a:rPr>
                        <a:t>год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</a:tr>
              <a:tr h="39174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u="none" strike="noStrike">
                          <a:effectLst/>
                        </a:rPr>
                        <a:t>Доходы всего, </a:t>
                      </a:r>
                      <a:r>
                        <a:rPr lang="ru-RU" sz="1000" u="none" strike="noStrike">
                          <a:effectLst/>
                        </a:rPr>
                        <a:t>в том числе: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630 720 594,24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736 735 243,00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615 507 816,42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609 613 175,80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612 168 111,96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602 473 642,78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</a:tr>
              <a:tr h="57322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u="none" strike="noStrike" dirty="0">
                          <a:effectLst/>
                        </a:rPr>
                        <a:t>Налоговые и неналоговые доходы</a:t>
                      </a:r>
                      <a:endParaRPr lang="ru-RU" sz="13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154 693 266,97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180 414 830,07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174 003 067,51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204 362 503,90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210 521 714,98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217 917 654,14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</a:tr>
              <a:tr h="55258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u="none" strike="noStrike">
                          <a:effectLst/>
                        </a:rPr>
                        <a:t>Безвозмездные поступления</a:t>
                      </a:r>
                      <a:endParaRPr lang="ru-RU" sz="13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476 027 327,27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556 320 412,93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441 504 748,91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405 250 671,90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401 646 396,98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384 555 988,64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</a:tr>
              <a:tr h="4227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u="none" strike="noStrike">
                          <a:effectLst/>
                        </a:rPr>
                        <a:t>Расходы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617 305 139,57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737 809 149,54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622 839 520,40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624 627 229,13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627 702 632,67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619 917 127,82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</a:tr>
              <a:tr h="8531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u="none" strike="noStrike">
                          <a:effectLst/>
                        </a:rPr>
                        <a:t>Дефицит (-), Профицит(+)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+13 415 454,67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- 1 073 906,54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331 703,98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15 014 053,33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534 520,71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17 443 485,04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1593583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1106</TotalTime>
  <Words>241</Words>
  <Application>Microsoft Office PowerPoint</Application>
  <PresentationFormat>Экран (4:3)</PresentationFormat>
  <Paragraphs>67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ФУ администрации г.Бородино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Мильчакова</dc:creator>
  <cp:lastModifiedBy>Мильчакова Лариса Михайловна</cp:lastModifiedBy>
  <cp:revision>59</cp:revision>
  <cp:lastPrinted>2021-03-31T04:27:12Z</cp:lastPrinted>
  <dcterms:created xsi:type="dcterms:W3CDTF">2017-03-09T01:30:02Z</dcterms:created>
  <dcterms:modified xsi:type="dcterms:W3CDTF">2021-03-31T04:33:27Z</dcterms:modified>
</cp:coreProperties>
</file>