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1" d="100"/>
          <a:sy n="91" d="100"/>
        </p:scale>
        <p:origin x="-1210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74312804432268"/>
          <c:y val="5.5048382305347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39936204820643E-3"/>
          <c:y val="7.6629166807552787E-2"/>
          <c:w val="0.59164575497593497"/>
          <c:h val="0.8304465264729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11"/>
            <c:bubble3D val="0"/>
            <c:explosion val="5"/>
          </c:dPt>
          <c:dLbls>
            <c:dLbl>
              <c:idx val="0"/>
              <c:layout>
                <c:manualLayout>
                  <c:x val="-1.7754247962551244E-2"/>
                  <c:y val="-0.1011596537582780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46854811629E-2"/>
                  <c:y val="8.8184646150427731E-2"/>
                </c:manualLayout>
              </c:layout>
              <c:numFmt formatCode="_(&quot;р.&quot;* #,##0.00_);_(&quot;р.&quot;* \(#,##0.00\);_(&quot;р.&quot;* &quot;-&quot;??_);_(@_)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24631236541085E-2"/>
                  <c:y val="8.243347357539983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8732188998341E-3"/>
                  <c:y val="-5.559466822526962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08732188998341E-3"/>
                  <c:y val="-0.1456963719007066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5453708440996141E-3"/>
                  <c:y val="-0.1399451993256787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249364982376178E-18"/>
                  <c:y val="-0.1476134294257159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51062493344172E-2"/>
                  <c:y val="-0.241549248151171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002877032753291E-2"/>
                  <c:y val="-0.1533646020007438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72786566474275E-2"/>
                  <c:y val="-6.13458408002975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1790175784070612E-3"/>
                  <c:y val="-0.1284428541756230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52830997008076E-2"/>
                  <c:y val="-0.1035211063505021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83081286509836E-3"/>
                  <c:y val="-0.1322769692256415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7437561839561538E-2"/>
                  <c:y val="-3.642409297517668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 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Доходы от уплаты акцизов</c:v>
                </c:pt>
                <c:pt idx="4">
                  <c:v>Налог на имущество физических лиц </c:v>
                </c:pt>
                <c:pt idx="5">
                  <c:v>Земельный налог </c:v>
                </c:pt>
                <c:pt idx="6">
                  <c:v>Государственная пошлина</c:v>
                </c:pt>
                <c:pt idx="7">
                  <c:v>Задолженность по отмененным  налогам </c:v>
                </c:pt>
                <c:pt idx="8">
                  <c:v>Доходы от использования  имущества, находящегося в муниципальной собственности </c:v>
                </c:pt>
                <c:pt idx="9">
                  <c:v>Плата за негативное воздействие  на окружающую среду</c:v>
                </c:pt>
                <c:pt idx="10">
                  <c:v>Доходы от оказания  платных услуг (работ) и компенсации затрат </c:v>
                </c:pt>
                <c:pt idx="11">
                  <c:v>Доходы от продажи материальных и нематериальных активов</c:v>
                </c:pt>
                <c:pt idx="12">
                  <c:v>Штрафы, санкции, возмещение ущерба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23.2</c:v>
                </c:pt>
                <c:pt idx="1">
                  <c:v>53.3</c:v>
                </c:pt>
                <c:pt idx="2" formatCode="#,##0.0">
                  <c:v>8.9</c:v>
                </c:pt>
                <c:pt idx="3">
                  <c:v>0.63</c:v>
                </c:pt>
                <c:pt idx="4">
                  <c:v>1.3</c:v>
                </c:pt>
                <c:pt idx="5">
                  <c:v>3.3</c:v>
                </c:pt>
                <c:pt idx="6">
                  <c:v>1.6</c:v>
                </c:pt>
                <c:pt idx="7">
                  <c:v>0</c:v>
                </c:pt>
                <c:pt idx="8">
                  <c:v>4.4000000000000004</c:v>
                </c:pt>
                <c:pt idx="9">
                  <c:v>0.05</c:v>
                </c:pt>
                <c:pt idx="10" formatCode="#,##0.0">
                  <c:v>3.1</c:v>
                </c:pt>
                <c:pt idx="11">
                  <c:v>0.17</c:v>
                </c:pt>
                <c:pt idx="12">
                  <c:v>0.05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6187030453787501"/>
          <c:y val="3.0672920400148775E-2"/>
          <c:w val="0.42978622203471917"/>
          <c:h val="0.8274648227491631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Бородинского городского Совета депутатов </a:t>
            </a:r>
            <a:r>
              <a:rPr lang="ru-RU" smtClean="0"/>
              <a:t>№ </a:t>
            </a:r>
            <a:r>
              <a:rPr lang="ru-RU" smtClean="0"/>
              <a:t>12-94</a:t>
            </a:r>
            <a:r>
              <a:rPr lang="ru-RU" baseline="0" smtClean="0"/>
              <a:t>р </a:t>
            </a:r>
            <a:r>
              <a:rPr lang="ru-RU" baseline="0" smtClean="0"/>
              <a:t>от </a:t>
            </a:r>
            <a:r>
              <a:rPr lang="ru-RU" baseline="0" smtClean="0"/>
              <a:t>24.12.2021 </a:t>
            </a:r>
            <a:r>
              <a:rPr lang="ru-RU" baseline="0" dirty="0" smtClean="0"/>
              <a:t>« О бюджете города Бородино </a:t>
            </a:r>
            <a:r>
              <a:rPr lang="ru-RU" baseline="0" smtClean="0"/>
              <a:t>на </a:t>
            </a:r>
            <a:r>
              <a:rPr lang="ru-RU" baseline="0" smtClean="0"/>
              <a:t>2022 </a:t>
            </a:r>
            <a:r>
              <a:rPr lang="ru-RU" baseline="0" dirty="0" smtClean="0"/>
              <a:t>г и плановый </a:t>
            </a:r>
            <a:r>
              <a:rPr lang="ru-RU" baseline="0" smtClean="0"/>
              <a:t>период </a:t>
            </a:r>
            <a:r>
              <a:rPr lang="ru-RU" baseline="0" smtClean="0"/>
              <a:t>2023-2024 </a:t>
            </a:r>
            <a:r>
              <a:rPr lang="ru-RU" baseline="0" dirty="0" err="1" smtClean="0"/>
              <a:t>гг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D8F6-D140-4044-8FBB-BD8BA75061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09580"/>
            <a:ext cx="8229600" cy="725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налоговых и неналоговых доходов бюджета города Бородино на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2022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(в %)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41657"/>
              </p:ext>
            </p:extLst>
          </p:nvPr>
        </p:nvGraphicFramePr>
        <p:xfrm>
          <a:off x="-1" y="836712"/>
          <a:ext cx="932452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8" name="Picture 48" descr="Бородино (герб) вект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286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9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55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налоговых и неналоговых доходов бюджета города Бородино на 2022 г. (в %) 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51</cp:revision>
  <cp:lastPrinted>2017-03-10T06:36:43Z</cp:lastPrinted>
  <dcterms:created xsi:type="dcterms:W3CDTF">2017-03-09T01:30:02Z</dcterms:created>
  <dcterms:modified xsi:type="dcterms:W3CDTF">2022-03-29T03:17:23Z</dcterms:modified>
</cp:coreProperties>
</file>